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6" r:id="rId3"/>
    <p:sldId id="270" r:id="rId4"/>
    <p:sldId id="259" r:id="rId5"/>
    <p:sldId id="260" r:id="rId6"/>
    <p:sldId id="261" r:id="rId7"/>
    <p:sldId id="269" r:id="rId8"/>
    <p:sldId id="266" r:id="rId9"/>
    <p:sldId id="267" r:id="rId10"/>
    <p:sldId id="268" r:id="rId11"/>
    <p:sldId id="265"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1"/>
  </p:normalViewPr>
  <p:slideViewPr>
    <p:cSldViewPr snapToGrid="0" snapToObjects="1">
      <p:cViewPr>
        <p:scale>
          <a:sx n="98" d="100"/>
          <a:sy n="98" d="100"/>
        </p:scale>
        <p:origin x="111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Header Placeholder 1">
            <a:extLst>
              <a:ext uri="{FF2B5EF4-FFF2-40B4-BE49-F238E27FC236}">
                <a16:creationId xmlns:a16="http://schemas.microsoft.com/office/drawing/2014/main" xmlns="" id="{866B3107-84E7-430B-8FAE-B0EC90BADFDD}"/>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endParaRPr lang="lv-LV"/>
          </a:p>
        </p:txBody>
      </p:sp>
      <p:sp>
        <p:nvSpPr>
          <p:cNvPr id="9" name="Date Placeholder 2">
            <a:extLst>
              <a:ext uri="{FF2B5EF4-FFF2-40B4-BE49-F238E27FC236}">
                <a16:creationId xmlns:a16="http://schemas.microsoft.com/office/drawing/2014/main" xmlns="" id="{4F140D59-0FE8-4A9D-B726-2405FE61DC1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fld id="{D5B52178-D750-4877-9D85-F9C59ED8BA43}" type="datetime1">
              <a:rPr lang="lv-LV"/>
              <a:pPr lvl="0"/>
              <a:t>30.05.19</a:t>
            </a:fld>
            <a:endParaRPr lang="lv-LV"/>
          </a:p>
        </p:txBody>
      </p:sp>
      <p:sp>
        <p:nvSpPr>
          <p:cNvPr id="10" name="Slide Image Placeholder 3">
            <a:extLst>
              <a:ext uri="{FF2B5EF4-FFF2-40B4-BE49-F238E27FC236}">
                <a16:creationId xmlns:a16="http://schemas.microsoft.com/office/drawing/2014/main" xmlns="" id="{76978C70-2259-465E-A558-C603A62A9203}"/>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xmlns="" id="{4108A9A1-80C6-4FCB-A7CE-0315F1CB468C}"/>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Footer Placeholder 5">
            <a:extLst>
              <a:ext uri="{FF2B5EF4-FFF2-40B4-BE49-F238E27FC236}">
                <a16:creationId xmlns:a16="http://schemas.microsoft.com/office/drawing/2014/main" xmlns="" id="{D2F70529-F8B3-4E00-8B99-E6C65A95165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endParaRPr lang="lv-LV"/>
          </a:p>
        </p:txBody>
      </p:sp>
      <p:sp>
        <p:nvSpPr>
          <p:cNvPr id="13" name="Slide Number Placeholder 6">
            <a:extLst>
              <a:ext uri="{FF2B5EF4-FFF2-40B4-BE49-F238E27FC236}">
                <a16:creationId xmlns:a16="http://schemas.microsoft.com/office/drawing/2014/main" xmlns="" id="{F9260E1C-2709-4375-AF45-420AE18A67F6}"/>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lv-LV" sz="1200" b="0" i="0" u="none" strike="noStrike" kern="1200" cap="none" spc="0" baseline="0">
                <a:solidFill>
                  <a:srgbClr val="000000"/>
                </a:solidFill>
                <a:uFillTx/>
                <a:latin typeface="Calibri"/>
              </a:defRPr>
            </a:lvl1pPr>
          </a:lstStyle>
          <a:p>
            <a:pPr lvl="0"/>
            <a:fld id="{790F726E-1C2A-4927-A4A9-FE42F680730B}" type="slidenum">
              <a:t>‹#›</a:t>
            </a:fld>
            <a:endParaRPr lang="lv-LV"/>
          </a:p>
        </p:txBody>
      </p:sp>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AFC3A-483E-4AA7-BF74-57C9025F1B32}" type="datetimeFigureOut">
              <a:rPr lang="en-US"/>
              <a:t>5/30/19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A2734-6CEB-4570-91C1-B9870EC62FF3}" type="slidenum">
              <a:t>‹#›</a:t>
            </a:fld>
            <a:endParaRPr lang="en-US"/>
          </a:p>
        </p:txBody>
      </p:sp>
    </p:spTree>
    <p:extLst>
      <p:ext uri="{BB962C8B-B14F-4D97-AF65-F5344CB8AC3E}">
        <p14:creationId xmlns:p14="http://schemas.microsoft.com/office/powerpoint/2010/main" val="72386204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3platform.jrc.ec.europa.eu/s3-guid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bitl.lv/"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2952DEC-DEBE-428D-B580-4A68032E5D33}"/>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384E89CE-1062-44F9-9228-7D380FA1C3AA}"/>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marL="228600" lvl="0" indent="-228600">
              <a:buSzPct val="100000"/>
              <a:buFont typeface="Calibri Light"/>
              <a:buAutoNum type="arabicPeriod"/>
            </a:pPr>
            <a:r>
              <a:rPr lang="lv-LV">
                <a:latin typeface="Times New Roman" pitchFamily="18"/>
                <a:cs typeface="Times New Roman" pitchFamily="18"/>
              </a:rPr>
              <a:t>Klasteru programmas atbalsta mērķis - </a:t>
            </a:r>
            <a:r>
              <a:rPr lang="lv-LV"/>
              <a:t>ir v</a:t>
            </a:r>
            <a:r>
              <a:rPr lang="lv-LV" b="1"/>
              <a:t>eicināt komersantu un pētniecības, izglītības, pašvaldības un citu institūciju sadarbību vietējā un starptautiskā līmenī, tādējādi veicinot komersantu konkurētspējas celšanu, palielinot eksporta apjomu un augstas pievienotās vērtības produktu un pakalpojumu īpatsvaru eksportā, kā arī inovācijas un jaunu produktu veidošanos</a:t>
            </a:r>
            <a:r>
              <a:rPr lang="lv-LV"/>
              <a:t>. </a:t>
            </a:r>
            <a:br>
              <a:rPr lang="lv-LV"/>
            </a:br>
            <a:r>
              <a:rPr lang="lv-LV"/>
              <a:t>Pasākuma ietvaros projekta iesniedzējs veido klasteri, kas kopējā sadarbības tīklā apvieno komersantus, pētniecības organizācijas, zinātniskās institūcijas, izglītības iestādes un citas institūcijas un darbojas savstarpēji saistītās nozarēs, tautsaimniecības nišā, produkta vai pakalpojuma grupā vai vērtības ķēdē, vai reģionā. </a:t>
            </a:r>
            <a:br>
              <a:rPr lang="lv-LV"/>
            </a:br>
            <a:r>
              <a:rPr lang="lv-LV"/>
              <a:t>Atbalstāmās darbības: Starptautiskās sadarbības, klasteru atpazīstamības, sadarbības ar izglītības iestādēm veicināšana, apmācības, zināšanu pārneses sekmēšanas, </a:t>
            </a:r>
            <a:r>
              <a:rPr lang="lv-LV" b="1"/>
              <a:t>digitalizācijas labās prakses apzināšana un popularizēšana </a:t>
            </a:r>
            <a:r>
              <a:rPr lang="lv-LV"/>
              <a:t>u.c. pasākumi. </a:t>
            </a:r>
            <a:endParaRPr lang="lv-LV">
              <a:latin typeface="Times New Roman" pitchFamily="18"/>
              <a:cs typeface="Times New Roman" pitchFamily="18"/>
            </a:endParaRPr>
          </a:p>
          <a:p>
            <a:pPr lvl="0"/>
            <a:r>
              <a:rPr lang="lv-LV">
                <a:latin typeface="Times New Roman" pitchFamily="18"/>
                <a:cs typeface="Times New Roman" pitchFamily="18"/>
              </a:rPr>
              <a:t>IT Klastera rezultāti/prioritātes:</a:t>
            </a:r>
          </a:p>
          <a:p>
            <a:pPr marL="285750" lvl="0" indent="-285750">
              <a:buSzPct val="100000"/>
              <a:buFont typeface="Arial" pitchFamily="34"/>
              <a:buChar char="•"/>
            </a:pPr>
            <a:r>
              <a:rPr lang="lv-LV">
                <a:latin typeface="Times New Roman" pitchFamily="18"/>
                <a:cs typeface="Times New Roman" pitchFamily="18"/>
              </a:rPr>
              <a:t>nozares tēla veidošana, t.sk. Rīgas IT Democentra</a:t>
            </a:r>
          </a:p>
          <a:p>
            <a:pPr marL="285750" lvl="0" indent="-285750">
              <a:buSzPct val="100000"/>
              <a:buFont typeface="Arial" pitchFamily="34"/>
              <a:buChar char="•"/>
            </a:pPr>
            <a:r>
              <a:rPr lang="lv-LV">
                <a:latin typeface="Times New Roman" pitchFamily="18"/>
                <a:cs typeface="Times New Roman" pitchFamily="18"/>
              </a:rPr>
              <a:t>starpnozaru sadarbības / digitalizācijas / inovāciju veicināšana – pasākumu organizēšana</a:t>
            </a:r>
          </a:p>
          <a:p>
            <a:pPr marL="285750" lvl="0" indent="-285750">
              <a:buSzPct val="100000"/>
              <a:buFont typeface="Arial" pitchFamily="34"/>
              <a:buChar char="•"/>
            </a:pPr>
            <a:r>
              <a:rPr lang="lv-LV">
                <a:latin typeface="Times New Roman" pitchFamily="18"/>
                <a:cs typeface="Times New Roman" pitchFamily="18"/>
              </a:rPr>
              <a:t>korporatīvie hakatoni</a:t>
            </a:r>
          </a:p>
          <a:p>
            <a:pPr lvl="0"/>
            <a:r>
              <a:rPr lang="lv-LV" b="1">
                <a:latin typeface="Times New Roman" pitchFamily="18"/>
                <a:cs typeface="Times New Roman" pitchFamily="18"/>
              </a:rPr>
              <a:t>2.</a:t>
            </a:r>
            <a:r>
              <a:rPr lang="lv-LV">
                <a:latin typeface="Times New Roman" pitchFamily="18"/>
                <a:cs typeface="Times New Roman" pitchFamily="18"/>
              </a:rPr>
              <a:t> </a:t>
            </a:r>
            <a:r>
              <a:rPr lang="lv-LV" b="1">
                <a:latin typeface="Times New Roman" pitchFamily="18"/>
                <a:cs typeface="Times New Roman" pitchFamily="18"/>
              </a:rPr>
              <a:t>Kompetences centru programmas mērķis ir komersantu konkurētspējas paaugstināšana, veicinot pētniecības un rūpniecības sektoru sadarbību rūpniecisko pētījumu, jaunu produktu un tehnoloģiju attīstības projektu īstenošanā. </a:t>
            </a:r>
            <a:endParaRPr lang="lv-LV">
              <a:latin typeface="Times New Roman" pitchFamily="18"/>
              <a:cs typeface="Times New Roman" pitchFamily="18"/>
            </a:endParaRPr>
          </a:p>
          <a:p>
            <a:pPr lvl="0"/>
            <a:r>
              <a:rPr lang="lv-LV">
                <a:latin typeface="Times New Roman" pitchFamily="18"/>
                <a:cs typeface="Times New Roman" pitchFamily="18"/>
              </a:rPr>
              <a:t>Ceturtās kārtas ietvaros tiek realizēti 8 kompetences centri sekojošās Viedās specializācijas jomās/apakšjomās: </a:t>
            </a:r>
          </a:p>
          <a:p>
            <a:pPr marL="228600" lvl="0" indent="-228600">
              <a:buSzPct val="100000"/>
              <a:buFont typeface="Calibri Light"/>
              <a:buAutoNum type="arabicPeriod"/>
            </a:pPr>
            <a:r>
              <a:rPr lang="lv-LV" b="1">
                <a:latin typeface="Times New Roman" pitchFamily="18"/>
                <a:cs typeface="Times New Roman" pitchFamily="18"/>
              </a:rPr>
              <a:t>Informācijas un komunikāciju tehnoloģijas – Aparātbūve (elektronika);</a:t>
            </a:r>
          </a:p>
          <a:p>
            <a:pPr marL="228600" lvl="0" indent="-228600">
              <a:buSzPct val="100000"/>
              <a:buFont typeface="Calibri Light"/>
              <a:buAutoNum type="arabicPeriod"/>
            </a:pPr>
            <a:r>
              <a:rPr lang="lv-LV" b="1">
                <a:latin typeface="Times New Roman" pitchFamily="18"/>
                <a:cs typeface="Times New Roman" pitchFamily="18"/>
              </a:rPr>
              <a:t>Informācijas un komunikāciju tehnoloģijas – Informācijas un komunikāciju tehnoloģijas;</a:t>
            </a:r>
          </a:p>
          <a:p>
            <a:pPr marL="228600" lvl="0" indent="-228600">
              <a:buSzPct val="100000"/>
              <a:buFont typeface="Calibri Light"/>
              <a:buAutoNum type="arabicPeriod"/>
            </a:pPr>
            <a:r>
              <a:rPr lang="lv-LV">
                <a:latin typeface="Times New Roman" pitchFamily="18"/>
                <a:cs typeface="Times New Roman" pitchFamily="18"/>
              </a:rPr>
              <a:t>Viedā enerģētika.</a:t>
            </a:r>
          </a:p>
          <a:p>
            <a:pPr marL="228600" lvl="0" indent="-228600">
              <a:buSzPct val="100000"/>
              <a:buFont typeface="Calibri Light"/>
              <a:buAutoNum type="arabicPeriod"/>
            </a:pPr>
            <a:r>
              <a:rPr lang="lv-LV">
                <a:latin typeface="Times New Roman" pitchFamily="18"/>
                <a:cs typeface="Times New Roman" pitchFamily="18"/>
              </a:rPr>
              <a:t>Zināšanu ietilpīga bioekonomika - Inovatīvi risinājumi mežsaimniecībai un kokapstrādē;</a:t>
            </a:r>
          </a:p>
          <a:p>
            <a:pPr marL="228600" lvl="0" indent="-228600">
              <a:buSzPct val="100000"/>
              <a:buFont typeface="Calibri Light"/>
              <a:buAutoNum type="arabicPeriod"/>
            </a:pPr>
            <a:r>
              <a:rPr lang="lv-LV">
                <a:latin typeface="Times New Roman" pitchFamily="18"/>
                <a:cs typeface="Times New Roman" pitchFamily="18"/>
              </a:rPr>
              <a:t>Zināšanu ietilpīga bioekonomika - Inovatīvi risinājumi lauksaimniecībai un pārtikas ražošanai;</a:t>
            </a:r>
          </a:p>
          <a:p>
            <a:pPr marL="228600" lvl="0" indent="-228600">
              <a:buSzPct val="100000"/>
              <a:buFont typeface="Calibri Light"/>
              <a:buAutoNum type="arabicPeriod"/>
            </a:pPr>
            <a:r>
              <a:rPr lang="lv-LV">
                <a:latin typeface="Times New Roman" pitchFamily="18"/>
                <a:cs typeface="Times New Roman" pitchFamily="18"/>
              </a:rPr>
              <a:t>Biomedicīna, medicīnas tehnoloģijas, biofarmācija un biotehnoloģijas;</a:t>
            </a:r>
          </a:p>
          <a:p>
            <a:pPr marL="228600" lvl="0" indent="-228600">
              <a:buSzPct val="100000"/>
              <a:buFont typeface="Calibri Light"/>
              <a:buAutoNum type="arabicPeriod"/>
            </a:pPr>
            <a:r>
              <a:rPr lang="lv-LV">
                <a:latin typeface="Times New Roman" pitchFamily="18"/>
                <a:cs typeface="Times New Roman" pitchFamily="18"/>
              </a:rPr>
              <a:t>Viedie materiāli, tehnoloģijas un inženiersistēmas - Viedie materiāli;</a:t>
            </a:r>
          </a:p>
          <a:p>
            <a:pPr marL="228600" lvl="0" indent="-228600">
              <a:buSzPct val="100000"/>
              <a:buFont typeface="Calibri Light"/>
              <a:buAutoNum type="arabicPeriod"/>
            </a:pPr>
            <a:r>
              <a:rPr lang="lv-LV">
                <a:latin typeface="Times New Roman" pitchFamily="18"/>
                <a:cs typeface="Times New Roman" pitchFamily="18"/>
              </a:rPr>
              <a:t>Viedie materiāli, tehnoloģijas un inženiersistēmas - Modernas ražošanas tehnoloģijas un inženiersistēmas;</a:t>
            </a:r>
          </a:p>
          <a:p>
            <a:pPr lvl="0"/>
            <a:endParaRPr lang="lv-LV">
              <a:latin typeface="Times New Roman" pitchFamily="18"/>
              <a:cs typeface="Times New Roman" pitchFamily="18"/>
            </a:endParaRPr>
          </a:p>
          <a:p>
            <a:pPr lvl="0"/>
            <a:r>
              <a:rPr lang="lv-LV" b="1">
                <a:latin typeface="Times New Roman" pitchFamily="18"/>
                <a:cs typeface="Times New Roman" pitchFamily="18"/>
              </a:rPr>
              <a:t>3. Atbalsts nodarbināto apmācībām</a:t>
            </a:r>
            <a:r>
              <a:rPr lang="lv-LV">
                <a:latin typeface="Times New Roman" pitchFamily="18"/>
                <a:cs typeface="Times New Roman" pitchFamily="18"/>
              </a:rPr>
              <a:t>: atbalsts tiek sniegts komersantiem, to darbinieku prasmju pilnveidošanai, </a:t>
            </a:r>
            <a:r>
              <a:rPr lang="lv-LV" b="1">
                <a:latin typeface="Times New Roman" pitchFamily="18"/>
                <a:cs typeface="Times New Roman" pitchFamily="18"/>
              </a:rPr>
              <a:t>lai sekmētu tehnoloģisko inovāciju ieviešanu un darbaspēka produktivitātes paaugstināšanu. Finansējuma saņēmējas pasākuma ietvaros ir nozaru asociācijas, kuras pēc nozares komersantu pieprasījuma, nodrošina atbilstošās apmācības.</a:t>
            </a:r>
          </a:p>
          <a:p>
            <a:pPr lvl="0"/>
            <a:endParaRPr lang="lv-LV"/>
          </a:p>
        </p:txBody>
      </p:sp>
      <p:sp>
        <p:nvSpPr>
          <p:cNvPr id="4" name="Slide Number Placeholder 3">
            <a:extLst>
              <a:ext uri="{FF2B5EF4-FFF2-40B4-BE49-F238E27FC236}">
                <a16:creationId xmlns:a16="http://schemas.microsoft.com/office/drawing/2014/main" xmlns="" id="{2486B30D-38F3-4BA7-A7C2-784CCBDC70E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B0A82F-BBC0-4AD0-BF2C-88219F021630}" type="slidenum">
              <a:t>3</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8CE869B-F985-4F28-BEB7-EBF1F49AF0A0}"/>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852A3847-C3BB-4A30-A0C6-2EF76A74F481}"/>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xmlns="" id="{D0427FB6-11AE-4ABA-8216-86B193A18F7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039C49-F60F-42B0-B5B6-1059D882D731}" type="slidenum">
              <a:t>12</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61EAB19-976E-436C-BC2C-D13BEB3D22A3}"/>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xmlns="" id="{9D0C2D20-4B75-453F-92BD-CF070AC3205B}"/>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b="1"/>
              <a:t>RIS 3 </a:t>
            </a:r>
            <a:r>
              <a:rPr lang="lv-LV"/>
              <a:t>– Viedās specializācijas stratēģija/  </a:t>
            </a:r>
            <a:r>
              <a:rPr lang="en-US" b="1"/>
              <a:t>Smart Specialisation</a:t>
            </a:r>
            <a:r>
              <a:rPr lang="lv-LV" b="1"/>
              <a:t>  - </a:t>
            </a:r>
            <a:r>
              <a:rPr lang="lv-LV" u="sng">
                <a:hlinkClick r:id="rId3"/>
              </a:rPr>
              <a:t>http://s3platform.jrc.ec.europa.eu/s3-guide</a:t>
            </a:r>
            <a:r>
              <a:rPr lang="lv-LV"/>
              <a:t> </a:t>
            </a:r>
            <a:endParaRPr lang="en-US" b="1"/>
          </a:p>
          <a:p>
            <a:pPr lvl="0"/>
            <a:r>
              <a:rPr lang="lv-LV"/>
              <a:t>DDN - koncepcija balstās uz trim pīlāriem:</a:t>
            </a:r>
          </a:p>
          <a:p>
            <a:pPr lvl="0"/>
            <a:r>
              <a:rPr lang="lv-LV"/>
              <a:t>1. Datu demokrātija un pieejamība. Publiskā sektora un uzņēmējdarbības lēmumu pieņemšanas augstāka kvalitāte un pārredzamība. Datu pieejamības veicināšana, atkārtota izmantošana, tostarp atbilstoša tiesiskā regulējuma izstrāde, kas atbilst ES tiesību aktiem.</a:t>
            </a:r>
          </a:p>
          <a:p>
            <a:pPr lvl="0"/>
            <a:r>
              <a:rPr lang="lv-LV"/>
              <a:t>2. Datu virzītas sabiedrības iesaiste. Proaktīva valsts saziņa un pakalpojumu sniegšana iedzīvotājiem. Iedzīvotāju iesaiste lēmumu pieņemšanas procesos, izmantojot datus (data based decision making). </a:t>
            </a:r>
          </a:p>
          <a:p>
            <a:pPr lvl="0"/>
            <a:r>
              <a:rPr lang="lv-LV"/>
              <a:t>3. </a:t>
            </a:r>
            <a:r>
              <a:rPr lang="lv-LV" b="1"/>
              <a:t>Datu virzītas inovācijas / Inovatīva datu komercializācija. </a:t>
            </a:r>
            <a:r>
              <a:rPr lang="lv-LV"/>
              <a:t>Publiskie e-pārvaldības projekti ir ne tikai pamats labākai publiskai pārvaldībai, bet arī var kļūt par inovāciju platformu un uzsākt inovatīvu tehnoloģiju projektu īstenošanu ar augstu komercializācijas un eksporta potenciālu nākotnē. </a:t>
            </a:r>
            <a:r>
              <a:rPr lang="lv-LV" b="1"/>
              <a:t>Par 3. pīlāra īstenošu atbildīga ir Ekonomikas ministrija</a:t>
            </a:r>
            <a:r>
              <a:rPr lang="lv-LV"/>
              <a:t>. </a:t>
            </a:r>
          </a:p>
          <a:p>
            <a:pPr lvl="0"/>
            <a:r>
              <a:rPr lang="lv-LV"/>
              <a:t>Pieejas mērķis ir apvienot digitālās transformācijas koncepciju ar RIS 3 specializācijas jomām. Datu atvēršana un piekļuve publiskajiem datiem veicina nozaru komercdarbību starp sektoru sadarbību, kas ļauj izmantot datus, tādējādi mainot tradicionālās uzņēmējdarbības pieeju, paaugstinot nozares produktivitāti, piedāvājot inovatīvus / racionalizētus risinājumus / produktus. Stiprināt sadarbību starp IKT, zinātni, biznesu un publisko sektoru. Veicināt eksportspējīgu IT risinājumu attīstību un digitālo transformāciju. Inovatīvi starpnozaru IT projekti.  Mākoņtehnoloģijas. Lielie Dati. Lietu internets. Mākslīgais intelekts. Izglītošana. </a:t>
            </a:r>
          </a:p>
          <a:p>
            <a:pPr lvl="0"/>
            <a:endParaRPr lang="lv-LV"/>
          </a:p>
          <a:p>
            <a:pPr lvl="0"/>
            <a:r>
              <a:rPr lang="lv-LV"/>
              <a:t>● Viedās specializācijas nozare nodrošina iespējas vairākām apakš nozarēm, kur mūsu vietējiem čempioniem, kā arī starptautiskajiem uzņēmumiem ir savas pamat kompetences. Latvija ir viena no nedaudzajām Eiropas valstīm ar piecu (vertikālo) viedo specializāciju jomām (vai RIS3 specializācijas), identificējot lielas potenciālās ekosistēmas - piemēram, biomedicīna,  viedie materiāli un viedās pilsētas. </a:t>
            </a:r>
          </a:p>
          <a:p>
            <a:pPr lvl="0"/>
            <a:r>
              <a:rPr lang="lv-LV" b="1"/>
              <a:t>Būtībā tas, kā Ekonomikas ministrija to īsteno, ir digitālās transformācijas koncepcijas apvienošana ar specializācijas nozarēm.</a:t>
            </a:r>
          </a:p>
          <a:p>
            <a:pPr lvl="0"/>
            <a:endParaRPr lang="lv-LV"/>
          </a:p>
          <a:p>
            <a:pPr lvl="0"/>
            <a:r>
              <a:rPr lang="lv-LV"/>
              <a:t>Ņemot vērā arī Eiropas Komisijas izvirzītos finansējuma piesaistes nosacījumus un investīciju prioritātes nākamajam plānošanas periodam Ekonomikas ministrija kopā ar LIAA uzsāka īstenot pilotprojektus trīs attīstības jomās – biomedicīna, viedās pilsētas tehnoloģijas un viedie materiāli. </a:t>
            </a:r>
          </a:p>
          <a:p>
            <a:pPr lvl="0"/>
            <a:r>
              <a:rPr lang="lv-LV"/>
              <a:t>Pilotprojekti tiek īstenoti pēc vienotas metodoloģijas, kur galvenais uzdevums ir identificēt biomedicīnas, viedās pilsētas tehnoloģiju un viedo materiālu jomu ekosistēmas dalībniekus. Uzdevuma izpildē ir piesaistīti Latvijas vadošie dizaina domāšanas eksperti, lai nodrošinātu visu ieinteresēto pušu interešu ievērošanu un pareizu interpretāciju.</a:t>
            </a:r>
          </a:p>
          <a:p>
            <a:pPr lvl="0"/>
            <a:r>
              <a:rPr lang="lv-LV"/>
              <a:t>Eiropas Komisijas investīciju prioritātes (Horizon Europe, Digital Europe, u.c. programmas) balstās uz šādiem trīs pīlāriem: atvērta zinātne; globāli izaicinājumi un industriālā konkurētspēja;  atvērtas inovācijas. Lai risinātu globālus izaicinājumus un celtu industriālo konkurētspēju, kā arī, lai realizētu atvērto inovāciju principu, Eiropas komisija koncentrējas uz sadarbības principu, kas paredz ekosistēmu attīstības veicināšanu un starptautisku konsorciju veidošanu. Ekosistēmu attīstības pilotprojekti ir pārdomāta un savlaicīga gatavošanās, lai Latvijas uzņēmēji un zinātne spētu izmantot Eiropas Savienības publisko investīciju iespējas un celtu zināšanu ekselenci. </a:t>
            </a:r>
          </a:p>
          <a:p>
            <a:pPr lvl="0"/>
            <a:endParaRPr lang="lv-LV"/>
          </a:p>
        </p:txBody>
      </p:sp>
      <p:sp>
        <p:nvSpPr>
          <p:cNvPr id="4" name="Slide Number Placeholder 3">
            <a:extLst>
              <a:ext uri="{FF2B5EF4-FFF2-40B4-BE49-F238E27FC236}">
                <a16:creationId xmlns:a16="http://schemas.microsoft.com/office/drawing/2014/main" xmlns="" id="{712E6DD7-B472-45F8-9D18-F54C55DAD8A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6A395D-B7A1-4B5B-98BC-A7AABDF23C0B}" type="slidenum">
              <a:t>4</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380C473-553E-4333-BA99-DC69562991CB}"/>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xmlns="" id="{2727BF73-0294-4B5C-85D3-52FF5758F815}"/>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b="1"/>
              <a:t>Inovācijas publiskajā sektorā nozīmē starpnozaru sadarbību un ilgtspējīgas partnerattiecības savstarpējai izaugsmei. Uzņēmējdarbības ekosistēma ir savstarpēji saistītu uzņēmumu tīkls, piemēram, piegādātāji un izplatītāji, kuri savstarpēji mijiedarbojas, galvenokārt papildinot vai piegādājot galvenās vērtību veidojošās sastāvdaļas to produktos vai pakalpojumos </a:t>
            </a:r>
          </a:p>
          <a:p>
            <a:pPr lvl="0"/>
            <a:r>
              <a:rPr lang="lv-LV"/>
              <a:t>Ekon. ministrijas izmantojot </a:t>
            </a:r>
            <a:r>
              <a:rPr lang="lv-LV" i="1"/>
              <a:t>Triple Helix </a:t>
            </a:r>
            <a:r>
              <a:rPr lang="lv-LV"/>
              <a:t>pieeju, respektīvi, inovācijas tiek radītas sadarbojoties zinātniskajām institūcijām, publiskajai pārvaldei un komercsektoram. Svarīgs faktors ir ši trīspusējā sinerģija. Akadēmiskais sektors - paplašina talantu kopumu un attīsta gan vietējās izcilības, gan īpašas kompetences.</a:t>
            </a:r>
          </a:p>
          <a:p>
            <a:pPr lvl="0"/>
            <a:r>
              <a:rPr lang="lv-LV"/>
              <a:t>Reklāmas (start - up uzņēmumi, vietējie uzņēmumi, starptautiskie starptautiskie uzņēmumi) - rada vērtību, piesaista jaunas nozares un iegūst globālu pieredzi.</a:t>
            </a:r>
          </a:p>
          <a:p>
            <a:pPr lvl="0"/>
            <a:r>
              <a:rPr lang="lv-LV"/>
              <a:t>Publiskā pārvalde - veicina sadarbību, izveidojot atbalsta mehānismus caur struktūrfondu programmām. .</a:t>
            </a:r>
          </a:p>
          <a:p>
            <a:pPr lvl="0"/>
            <a:r>
              <a:rPr lang="lv-LV"/>
              <a:t>Sinerģija starp visām šīm pusēm ir izšķiroša, jo īpaši pateicoties tam, ka, vietējo un globālo uzņēmumu/ korporāciju sadarbībai, sadarbojoties ar starptautiskiem uzņēmumiem, biznesa inkubatoriem sadarbojoties ar jaunuzņēmumiem un inkubatoriem utt.</a:t>
            </a:r>
          </a:p>
          <a:p>
            <a:pPr lvl="0"/>
            <a:endParaRPr lang="lv-LV"/>
          </a:p>
          <a:p>
            <a:pPr lvl="0"/>
            <a:r>
              <a:rPr lang="lv-LV"/>
              <a:t>Kā piemērām, Biomedicīnas stratēģiskā projekta mērķis ir, balstoties uz vērtību ķēdes sadarbības modeļa stiprināšanu (</a:t>
            </a:r>
            <a:r>
              <a:rPr lang="lv-LV" i="1"/>
              <a:t>tripple helix</a:t>
            </a:r>
            <a:r>
              <a:rPr lang="lv-LV"/>
              <a:t>), veicināt ekosistēmas attīstību, palielinot tās inovāciju jaudas, pilnveidojot infrastruktūru un likumdošanu, tādā veidā palielinot biomedicīnas ekosistēmas potenciālu iekļauties globālās vērtību ķēdēs, vadošajos Eiropas inovāciju konsorcijos un piesaistīt publiskās/privātās investīcijas. </a:t>
            </a:r>
          </a:p>
          <a:p>
            <a:pPr lvl="0"/>
            <a:r>
              <a:rPr lang="lv-LV"/>
              <a:t>Pilotprojekta ietvaros tika nokartētas trīs augstāk minētās jomas, identificējot galvenos spēlētājus nozarē.</a:t>
            </a:r>
          </a:p>
        </p:txBody>
      </p:sp>
      <p:sp>
        <p:nvSpPr>
          <p:cNvPr id="4" name="Slide Number Placeholder 3">
            <a:extLst>
              <a:ext uri="{FF2B5EF4-FFF2-40B4-BE49-F238E27FC236}">
                <a16:creationId xmlns:a16="http://schemas.microsoft.com/office/drawing/2014/main" xmlns="" id="{AB9191E8-A55B-4047-AF59-4CBD40077CA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CDF43F-98D3-4C31-B2B3-1712A1F116E5}" type="slidenum">
              <a:t>5</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35E7A95C-DC0B-4FD4-89D2-B9CF9E09876C}"/>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xmlns="" id="{6FBDC8BE-508F-4423-92C8-EA907864610B}"/>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a:t>http://www.liaa.gov.lv/en/news/lus-innovation-center-and-microsoft-celebrates-one-year-anniversary</a:t>
            </a:r>
          </a:p>
          <a:p>
            <a:pPr lvl="0"/>
            <a:r>
              <a:rPr lang="lv-LV"/>
              <a:t>Ar mērķi veicināt Latvijas valsts kapitālsabiedrību investīciju pieaugumu pētniecībā un attīstībā, lai radītu jaunus inovatīvus un eksportspējīgus produktus un pakalpojumus, Ekonomikas ministrija ciešā sadarbībā ar Ministru kabinetu, Pārresoru koordinācijas centru un aktīvākajām valsts kapitālsabiedrībām (“Latvenergo”, “LMT”, “Lattelecom”, “Latvijas valsts meži”) 2018.gadā uzsāka jaunu iniciatīvu izveidojot sadarbības platformu starpnozaru inovāciju projektu īstenošanai.</a:t>
            </a:r>
          </a:p>
          <a:p>
            <a:pPr lvl="0"/>
            <a:endParaRPr lang="lv-LV"/>
          </a:p>
          <a:p>
            <a:pPr lvl="0"/>
            <a:r>
              <a:rPr lang="lv-LV"/>
              <a:t>Sadarbības platforma tiek darbināta trīs līmeņos:</a:t>
            </a:r>
          </a:p>
          <a:p>
            <a:pPr lvl="0"/>
            <a:r>
              <a:rPr lang="lv-LV"/>
              <a:t>1)Vadības darba grupa – nodrošina platformas koordināciju un ilgtermiņa attīstību. Tiek nodrošināta gan valsts kapitālsabiedrību, gan publiskā sektora pārstāvju (Ekonomikas ministrija, Pārresoru koordinācijas centrs) dalība;</a:t>
            </a:r>
          </a:p>
          <a:p>
            <a:pPr lvl="0"/>
            <a:r>
              <a:rPr lang="lv-LV"/>
              <a:t>2)Projektu darba grupas – specifiskas starpnozaru uzņēmumu projektu attīstības darba grupas, kurās piedalās dažādu uzņēmumu jaunu produktu attīstības speciālisti ar mērķi izstrādāt jaunus inovāciju kopprojektus;</a:t>
            </a:r>
          </a:p>
          <a:p>
            <a:pPr lvl="0"/>
            <a:r>
              <a:rPr lang="lv-LV"/>
              <a:t>3)Inovāciju forumi – reizi pusgadā tiek organizēti atvērti inovāciju forumi, kur tiek prezentēts pusgadā paveiktais, kā arī piesaistot dažādus nozaru ekspertus, tiek aktualizēta kāda no inovācijas procesa būtiskām tēmām.</a:t>
            </a:r>
          </a:p>
          <a:p>
            <a:pPr lvl="0"/>
            <a:r>
              <a:rPr lang="lv-LV"/>
              <a:t>Platformas ietvaros 2018.gada 26.aprīlī tika organizēts </a:t>
            </a:r>
            <a:r>
              <a:rPr lang="lv-LV" b="1"/>
              <a:t>pirmais inovāciju forums ar mērķi iepazīstināt interesentus ar valsts kapitālsabiedrību pieredzi un nākotnes plāniem inovāciju veicināšanā.</a:t>
            </a:r>
          </a:p>
          <a:p>
            <a:pPr lvl="0"/>
            <a:r>
              <a:rPr lang="lv-LV"/>
              <a:t>Otrais inovāciju forums tika organizēts 2018.gada 6.septembrī ar mērķi prezentēt projektu darba grupu ietvaros izstrādātos kopīgos sadarbības inovāciju projektus. Projekti tika izstrādāti bioekonomikas, viedo materiālu, lietu interneta un jauno tehnoloģiju (t.sk., loģistika, ģeotelpiskās informācijas sistēmas) jomās.</a:t>
            </a:r>
          </a:p>
          <a:p>
            <a:pPr lvl="0"/>
            <a:r>
              <a:rPr lang="lv-LV" b="1"/>
              <a:t>Trešais inovāciju forums tika organizēts 2019.gada 4.aprīlī ar mērķi izcelt cilvēka un tehnoloģiju nozīme inovāciju radīšanā, kā arī pasākuma ietvaros tiks paplašināts sadarbības platformas dalībnieku loks ar jaunām valsts kapitālsabiedrībām (“Latvijas Pasts”, “Latvijas Valsts radio un televīzijas centrs”, “Latvijas dzelzceļš”, “Elektroniskie Sakari”).</a:t>
            </a:r>
          </a:p>
          <a:p>
            <a:pPr lvl="0"/>
            <a:endParaRPr lang="lv-LV"/>
          </a:p>
          <a:p>
            <a:pPr lvl="0"/>
            <a:endParaRPr lang="lv-LV"/>
          </a:p>
          <a:p>
            <a:pPr lvl="0"/>
            <a:endParaRPr lang="lv-LV"/>
          </a:p>
        </p:txBody>
      </p:sp>
      <p:sp>
        <p:nvSpPr>
          <p:cNvPr id="4" name="Slide Number Placeholder 3">
            <a:extLst>
              <a:ext uri="{FF2B5EF4-FFF2-40B4-BE49-F238E27FC236}">
                <a16:creationId xmlns:a16="http://schemas.microsoft.com/office/drawing/2014/main" xmlns="" id="{2109CA08-7A38-4CDA-94B9-62AF8E1979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E08FC7-1DF2-4D4A-8808-6C26FE12F5A9}" type="slidenum">
              <a:t>6</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52C8E75-D58D-4A72-96EE-BF908005E8F1}"/>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D4E2BAD3-25F8-4471-946C-0032032A2842}"/>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a:t>Mūsu IKT infrastruktūra ir viena no labākajām pasaulē - mēs esam starp desmit valstīm pasaulē. Mums ir ātrs, plaši pieejams internetā tīkla pārklājums – gan fiksētais, gan mobilais – par adekvātu cenu. Mums ir pieejami visi tie paši tehnoloģiskie sasniegumi</a:t>
            </a:r>
            <a:r>
              <a:rPr lang="lv-LV" b="1"/>
              <a:t> </a:t>
            </a:r>
            <a:r>
              <a:rPr lang="lv-LV"/>
              <a:t>IKT</a:t>
            </a:r>
            <a:r>
              <a:rPr lang="lv-LV" b="1"/>
              <a:t> </a:t>
            </a:r>
            <a:r>
              <a:rPr lang="lv-LV"/>
              <a:t>jomā, kas pārējā attīstītajā pasaulē, – to sauc par brīvo tirgu un globalizāciju.</a:t>
            </a:r>
          </a:p>
          <a:p>
            <a:pPr lvl="0"/>
            <a:r>
              <a:rPr lang="lv-LV"/>
              <a:t>Latvijai ir spēcīgas zināšanas lielo datu, AI un mašīnu mācību tehnoloģiju jomā. IT ir viena no valdības noteiktajām prioritārajām nozarēm, un valdība ir piešķīrusi 640 miljonus EUR valsts un privātā sektora IKT nozares modernizāciju. </a:t>
            </a:r>
            <a:r>
              <a:rPr lang="lv-LV" b="1"/>
              <a:t>IKT nozare un tās eksporta jauda strauji pieaug, nozares eksporta ieņēmumi 2016. gadā bija 2,3% no valsts kopējā eksporta; gada vidējais IT eksporta pieaugums ir 22%.</a:t>
            </a:r>
            <a:r>
              <a:rPr lang="lv-LV"/>
              <a:t> </a:t>
            </a:r>
          </a:p>
        </p:txBody>
      </p:sp>
      <p:sp>
        <p:nvSpPr>
          <p:cNvPr id="4" name="Slide Number Placeholder 3">
            <a:extLst>
              <a:ext uri="{FF2B5EF4-FFF2-40B4-BE49-F238E27FC236}">
                <a16:creationId xmlns:a16="http://schemas.microsoft.com/office/drawing/2014/main" xmlns="" id="{879D4F37-B8B0-4B28-9C83-0DF1D46251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D213E5-5F49-4C6D-B8AE-F4C4F1F62F11}" type="slidenum">
              <a:t>7</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B98A7AF-4DBB-4D6F-A204-9DCCDE307481}"/>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D32056CD-5AC1-4672-9D9D-5D5D7A64C472}"/>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a:t>Latvijas IKT infrastruktūra ir starp labākajām pasaulē. Savukārt, esošā infrastruktūra tiek fokusēta radot vairāk iespēju jaunu produktu un pakalpojumu attīstībai. Globālo IT kompāniju klienti pārsvarā atrodas attīstītajā Eiropā, Āzijā, Ziemeļamerikā un Austrālijā. </a:t>
            </a:r>
            <a:r>
              <a:rPr lang="lv-LV" b="1"/>
              <a:t>Latvija ārpakalpojumu sniedzējiem ir pievilcīga, pateicoties darbaspēka prasmēm un salīdzinoši zemajām izmaksām, savukārt uz citu Latvijas tautsaimniecības nozaru fona IKT pakalpojumi ir labi apmaksāti un ar salīdzinoši augstu pievienoto vērtību. </a:t>
            </a:r>
          </a:p>
          <a:p>
            <a:pPr lvl="0"/>
            <a:r>
              <a:rPr lang="lv-LV"/>
              <a:t>Jaunuzņēmumi ir viena no karjeras attīstības iespējām IKT speciālistiem, kuri izvēlas koncentrēties uz jaunu produktu radīšanu  un uzņēmumu veidošanu. Svarīgi, lai valstī būtu izveidota labi funkcionējoša  IKT ekosistēma, kas ļautu perspektīviem prātiem attīstīt savas biznesa idejas un palielinātu iespējas sabiedrībai kopumā gūt labumu no šo speciālistu zināšanām un ekspertīzēm. Visas izmaiņas IKT nozarē virza pasaules mēroga giganti, piemēram, «Facebook», «Google», «Apple» un citi. Ir izvēle - pieslēgties šiem gigantiem un palīdzēt radīt jaunos produktus, vienlaikus pašiem mācoties. Jāņem vērā, ka IKT giganti savu darbību izvērš vai nu tuvu pie klientiem, kuru Latvijā nav, vai arī tur, kur ir pieejams pietiekami kvalificēts darbaspēks, turklāt, par zemāku cenu. Šajā ziņā mēs būtu interesanti globālajām kompānijām, jo darbaspēka izmaksu ziņā Latvija ir līdzvērtīga Polijai, Ungārijai, Lietuvai.</a:t>
            </a:r>
          </a:p>
          <a:p>
            <a:pPr lvl="0"/>
            <a:r>
              <a:rPr lang="lv-LV"/>
              <a:t>Lielākās problēmas rada speciālistu skaits - IKT pamatstudiju programmas Latvijā ik gadu vidēji absolvē 670 jaunie speciālisti, taču tas nav pietiekami. Lai nodrošinātu nozares attīstību un apmierinātu citu nozaru pieprasījumu pēc IT speciālistiem, tuvākajos gados kopējo IT jomas studiju beidzēju skaitu būtu nepieciešams palielināt līdz pat 3000 gadā.</a:t>
            </a:r>
          </a:p>
        </p:txBody>
      </p:sp>
      <p:sp>
        <p:nvSpPr>
          <p:cNvPr id="4" name="Slide Number Placeholder 3">
            <a:extLst>
              <a:ext uri="{FF2B5EF4-FFF2-40B4-BE49-F238E27FC236}">
                <a16:creationId xmlns:a16="http://schemas.microsoft.com/office/drawing/2014/main" xmlns="" id="{DCD2580D-AF48-4238-932A-73455E2C43A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05FA3E-93BF-44B2-80A0-88CC77DC628F}" type="slidenum">
              <a:t>8</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EC8C2AB-475E-438F-BF14-49D3A84FEBDD}"/>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B87586C9-D720-4669-BE41-E632F627A39E}"/>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b="1"/>
              <a:t>IKT speciālistu deficīts ir aizvien jūtamāks gan Latvijā, gan Eiropas Savienībā kopumā. Prognozes rāda, ka 2025. gadā trūks ap pusmiljonu šīs jomas darbinieku. Latvijā ik gadu būtu vajadzīgi ap 3000 šo programmu absolventu, diemžēl augstskolas beidz ap 700. Viens no risinājumiem varētu būt Baltijas jūras līmeņa IKT izcilības programmas izveide, kas piesaistītu arī ārvalstu studentus.</a:t>
            </a:r>
            <a:r>
              <a:rPr lang="lv-LV"/>
              <a:t>Tas skaidrojams ar to, ka tā ir horizontāla nozare, jo tās pakalpojumi vajadzīgi arī citu nozaru uzņēmumiem, turklāt eksports šajā jomā pieaug par 25% gadā. Kāpums varētu būt vēl straujāks, taču pietrūkst speciālistu. Viens no risinājumiem, kā to panākt, ir Baltijas jūras reģiona izcilības programmas izveide Rīgā, kas ļautu Latvijai piesaistīt ārvalstu studentus. Tas prasītu arī esošo programmu pilnveidošanu un uzlabošanu, izveidot pārkvalifikācijas maģistra un mūža izglītības programmas. Tautsaimniecības izaugsme ir daudz straujāka nekā izglītības sistēmas spēja tai pielāgoties. Viena no jomām, kur tas jo īpaši jūtams, ir IKT.</a:t>
            </a:r>
          </a:p>
          <a:p>
            <a:pPr lvl="0"/>
            <a:r>
              <a:rPr lang="lv-LV"/>
              <a:t>24.aprīlī Latvijas Universitāte (LU) un Rīgas Tehniskā Universitāte (RTU) sadarbībā ar Bufalo Universitāti (ASV) paziņoja par jaunu informācijas tehnoloģiju (IT) izcilības bakalaura studiju programmu angļu valodā, kuru koordinēs RTU Rīgas Biznesa skola (RBS). Pietiekšanās tika uzsākta 20.maijā, un </a:t>
            </a:r>
            <a:r>
              <a:rPr lang="lv-LV" b="1"/>
              <a:t>programma ir vērsta uz IT līderu sagatavošanu</a:t>
            </a:r>
            <a:r>
              <a:rPr lang="lv-LV"/>
              <a:t>. Vairāk informācija par programmu pieejama </a:t>
            </a:r>
            <a:r>
              <a:rPr lang="lv-LV" u="sng">
                <a:hlinkClick r:id="rId3"/>
              </a:rPr>
              <a:t>www.bitl.lv</a:t>
            </a:r>
            <a:r>
              <a:rPr lang="lv-LV"/>
              <a:t>  (Bachelor of it leadership)</a:t>
            </a:r>
            <a:br>
              <a:rPr lang="lv-LV"/>
            </a:br>
            <a:r>
              <a:rPr lang="lv-LV" b="1"/>
              <a:t>Atklāšanas pasākumā tika prezentēta arī vienota IT izglītības platforma “Baltijas IT sabiedrība” jeb BITS, lai ik gadu sekmētu 3000 IT profesionāļu sagatavošanu Latvijā.</a:t>
            </a:r>
            <a:br>
              <a:rPr lang="lv-LV" b="1"/>
            </a:br>
            <a:r>
              <a:rPr lang="lv-LV" b="1"/>
              <a:t>BITS platformas mērķis ir veicināt sadarbību starp valsts pārvaldes iestādēm, vadošajiem IKT uzņēmumiem un augstākās izglītības pārstāvjiem  IKT nozares stiprināšanai, īstenojot pasākumus, kas vērsti uz jaunu talantu piesaistīšanu un kas ne tikai cels augstākās izglītības kvalitāti un eksportspēju, bet arī nodrošinās darba tirgum nepieciešamo IKT speciālistu sagatavošanu. </a:t>
            </a:r>
            <a:r>
              <a:rPr lang="lv-LV"/>
              <a:t/>
            </a:r>
            <a:br>
              <a:rPr lang="lv-LV"/>
            </a:br>
            <a:r>
              <a:rPr lang="lv-LV"/>
              <a:t>Sadarbība var tikt veidota īstenojot jaunas – uz IKT balstītas sadarbības bakalaura un maģistra studiju programmas, kā arī piesaistot starptautiskos partnerus programmu īstenošanā – vadošās pasaules universitātes un uzņēmumus, kā prakses vietas. Programmas ir balstītas uz starptautisko studentu piesaisti. Jaunā starptautiskā programma būs angļu valodā (tādas šobrīd nav Baltijas jūras reģionā) un sniegs starpdisciplināru izglītību, proti, iespēju apgūt ne tikai eksaktos priekšmetus un programmēšanu, bet arī sociālās, vadības un komunikācijas zinības. Šāda izglītības bagāža pavērtu šīs programmas beidzējiem plašākas iespējas darba tirgū. </a:t>
            </a:r>
          </a:p>
          <a:p>
            <a:pPr lvl="0"/>
            <a:r>
              <a:rPr lang="lv-LV"/>
              <a:t/>
            </a:r>
            <a:br>
              <a:rPr lang="lv-LV"/>
            </a:br>
            <a:r>
              <a:rPr lang="lv-LV"/>
              <a:t/>
            </a:r>
            <a:br>
              <a:rPr lang="lv-LV"/>
            </a:br>
            <a:endParaRPr lang="lv-LV"/>
          </a:p>
        </p:txBody>
      </p:sp>
      <p:sp>
        <p:nvSpPr>
          <p:cNvPr id="4" name="Slide Number Placeholder 3">
            <a:extLst>
              <a:ext uri="{FF2B5EF4-FFF2-40B4-BE49-F238E27FC236}">
                <a16:creationId xmlns:a16="http://schemas.microsoft.com/office/drawing/2014/main" xmlns="" id="{274093FC-7911-4C15-B50C-310969D215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A7CF72-80DF-42B0-A386-A46E67120959}" type="slidenum">
              <a:t>9</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3FD6D40-2D09-4447-B577-E03067DD6A93}"/>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66E19057-9C8C-4388-BCCF-49C7A08F6866}"/>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a:t>Latvijas vadošās universitātes – Rīgas Tehniskā universitāte un Latvijas Universitāte – kopīgi īstenos starpdisciplināru datorzinātņu programmu  “Datorzinātne un organizāciju tehnoloģijas” sadarbībā ar vienu no pasaules vadošajām universitātēm – Bufalo Universitāti Ņujorkas štatā (BU). Programmas īstenošanu, tajā skaitā arī studentu uzņemšanu, koordinēs Rīgas Tehniskās universitātes Rīgas Biznesa skola.</a:t>
            </a:r>
          </a:p>
          <a:p>
            <a:pPr lvl="0"/>
            <a:r>
              <a:rPr lang="lv-LV"/>
              <a:t>Datorzinātne un organizāciju tehnoloģijas” jeb Baltijas IT līderu programma sniegs iespēju iegūt starptautisku bakalaura līmeņa izglītību tepat Rīgā. Pēc absolvēšanas kļūstot par līderi ar kritiskas un analītiskas domāšanas iemaņām, ar  tādām prasmēm, kā pieņemt lēmumus, vadīt komandu, analizēt situācijas un risināt problēmas, īstenot radošus tehnoloģiju projektus un praktiskus ikdienas darbus.</a:t>
            </a:r>
          </a:p>
        </p:txBody>
      </p:sp>
      <p:sp>
        <p:nvSpPr>
          <p:cNvPr id="4" name="Slide Number Placeholder 3">
            <a:extLst>
              <a:ext uri="{FF2B5EF4-FFF2-40B4-BE49-F238E27FC236}">
                <a16:creationId xmlns:a16="http://schemas.microsoft.com/office/drawing/2014/main" xmlns="" id="{127D3AC4-3427-4A49-8BC2-C6D306CFAC5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DB77EA-D8BC-47AC-9AF8-52BDDEF6C006}" type="slidenum">
              <a:t>10</a:t>
            </a:fld>
            <a:endParaRPr lang="lv-LV"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44A6C85-ADA7-4CFA-B386-9455EF26425A}"/>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xmlns="" id="{E55D5A32-9F6E-4E3D-A270-6CADE5FA2196}"/>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pPr lvl="0"/>
            <a:r>
              <a:rPr lang="lv-LV"/>
              <a:t>Šogad notiek aktīvs darbs pie nākamā 2021.-2027.gada </a:t>
            </a:r>
            <a:r>
              <a:rPr lang="lv-LV" b="1"/>
              <a:t>perioda industriālās politikas izstrādes un ES fondu plānošanas. </a:t>
            </a:r>
          </a:p>
          <a:p>
            <a:pPr lvl="0"/>
            <a:r>
              <a:rPr lang="lv-LV" b="1"/>
              <a:t>Ekonomikas ministrijas un Vides aizsardzības un reģionālās attīstības ministrija organizē Reģionālos seminārus, ar mērķi diskusiju/darbnīcu formātā rast atbildes un priekšlikumus kā reģionam attīstīt esošās un jaunas konkurētspējas priekšrocības, kuras tiks ņemtas vērā un  iekļautas Nacionālajā industriālajā politikā.</a:t>
            </a:r>
          </a:p>
          <a:p>
            <a:pPr lvl="0"/>
            <a:r>
              <a:rPr lang="lv-LV"/>
              <a:t>Darbnīcās piedalās uzņēmēji, publiskā sektora pārstāvji un akadēmiskā sektora pārstāvjiem, lai kopīgi izstrādātu reģiona un valsts nākotnes izaugsmes scenārijus.</a:t>
            </a:r>
          </a:p>
          <a:p>
            <a:pPr lvl="0"/>
            <a:endParaRPr lang="lv-LV"/>
          </a:p>
        </p:txBody>
      </p:sp>
      <p:sp>
        <p:nvSpPr>
          <p:cNvPr id="4" name="Slide Number Placeholder 3">
            <a:extLst>
              <a:ext uri="{FF2B5EF4-FFF2-40B4-BE49-F238E27FC236}">
                <a16:creationId xmlns:a16="http://schemas.microsoft.com/office/drawing/2014/main" xmlns="" id="{AA66B12C-0A0E-46C0-80FD-8A133373AFF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8A9849-6025-4C2F-9C8A-1F557657A577}" type="slidenum">
              <a:t>11</a:t>
            </a:fld>
            <a:endParaRPr lang="lv-LV"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sv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svg"/><Relationship Id="rId5" Type="http://schemas.openxmlformats.org/officeDocument/2006/relationships/image" Target="../media/image4.png"/><Relationship Id="rId6" Type="http://schemas.openxmlformats.org/officeDocument/2006/relationships/image" Target="../media/image8.sv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svg"/><Relationship Id="rId5" Type="http://schemas.openxmlformats.org/officeDocument/2006/relationships/image" Target="../media/image3.png"/><Relationship Id="rId6" Type="http://schemas.openxmlformats.org/officeDocument/2006/relationships/image" Target="../media/image10.sv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a:blip r:embed="rId2"/>
          <a:stretch>
            <a:fillRect/>
          </a:stretch>
        </a:blipFill>
        <a:effectLst/>
      </p:bgPr>
    </p:bg>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xmlns="" id="{61E95A7A-C99F-40C0-85C4-10894DE5AD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60DFA56C-890F-4205-B6B6-4CE310F5AE4F}"/>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lv-LV"/>
          </a:p>
        </p:txBody>
      </p:sp>
      <p:sp>
        <p:nvSpPr>
          <p:cNvPr id="3" name="Subtitle 2">
            <a:extLst>
              <a:ext uri="{FF2B5EF4-FFF2-40B4-BE49-F238E27FC236}">
                <a16:creationId xmlns:a16="http://schemas.microsoft.com/office/drawing/2014/main" xmlns="" id="{2BE71892-02FB-4450-89EF-963BB584F813}"/>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lv-LV"/>
          </a:p>
        </p:txBody>
      </p:sp>
      <p:sp>
        <p:nvSpPr>
          <p:cNvPr id="4" name="Date Placeholder 3">
            <a:extLst>
              <a:ext uri="{FF2B5EF4-FFF2-40B4-BE49-F238E27FC236}">
                <a16:creationId xmlns:a16="http://schemas.microsoft.com/office/drawing/2014/main" xmlns="" id="{63366F7B-025F-4FC2-8BBF-BDE010131F1A}"/>
              </a:ext>
            </a:extLst>
          </p:cNvPr>
          <p:cNvSpPr txBox="1">
            <a:spLocks noGrp="1"/>
          </p:cNvSpPr>
          <p:nvPr>
            <p:ph type="dt" sz="half" idx="7"/>
          </p:nvPr>
        </p:nvSpPr>
        <p:spPr>
          <a:xfrm>
            <a:off x="838203" y="6356351"/>
            <a:ext cx="2743200" cy="365129"/>
          </a:xfrm>
        </p:spPr>
        <p:txBody>
          <a:bodyPr/>
          <a:lstStyle>
            <a:lvl1pPr>
              <a:defRPr/>
            </a:lvl1pPr>
          </a:lstStyle>
          <a:p>
            <a:pPr lvl="0"/>
            <a:fld id="{DB99DFDC-6994-452C-98A7-32581DCEF52F}" type="datetime1">
              <a:rPr lang="lv-LV"/>
              <a:pPr lvl="0"/>
              <a:t>30.05.19</a:t>
            </a:fld>
            <a:endParaRPr lang="lv-LV"/>
          </a:p>
        </p:txBody>
      </p:sp>
      <p:sp>
        <p:nvSpPr>
          <p:cNvPr id="5" name="Footer Placeholder 4">
            <a:extLst>
              <a:ext uri="{FF2B5EF4-FFF2-40B4-BE49-F238E27FC236}">
                <a16:creationId xmlns:a16="http://schemas.microsoft.com/office/drawing/2014/main" xmlns="" id="{CBA44769-D30B-4874-97FA-9C6A2CC85412}"/>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89001181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Graphic 8">
            <a:extLst>
              <a:ext uri="{FF2B5EF4-FFF2-40B4-BE49-F238E27FC236}">
                <a16:creationId xmlns:a16="http://schemas.microsoft.com/office/drawing/2014/main" xmlns="" id="{4E1D3856-F3BF-4E6C-A630-CE01BD2B3BE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100167B3-69B7-4D16-961D-76FED7D9CB0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lv-LV"/>
          </a:p>
        </p:txBody>
      </p:sp>
      <p:sp>
        <p:nvSpPr>
          <p:cNvPr id="3" name="Content Placeholder 2">
            <a:extLst>
              <a:ext uri="{FF2B5EF4-FFF2-40B4-BE49-F238E27FC236}">
                <a16:creationId xmlns:a16="http://schemas.microsoft.com/office/drawing/2014/main" xmlns="" id="{D0B4379C-6675-4972-BFB9-919F1F9413AF}"/>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xmlns="" id="{E74B91B4-F713-4B30-958C-5192376DE43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xmlns="" id="{DE4A6E9E-C8C8-49B8-AE86-E6443F04E113}"/>
              </a:ext>
            </a:extLst>
          </p:cNvPr>
          <p:cNvSpPr txBox="1">
            <a:spLocks noGrp="1"/>
          </p:cNvSpPr>
          <p:nvPr>
            <p:ph type="dt" sz="half" idx="7"/>
          </p:nvPr>
        </p:nvSpPr>
        <p:spPr>
          <a:xfrm>
            <a:off x="838203" y="6356351"/>
            <a:ext cx="2743200" cy="365129"/>
          </a:xfrm>
        </p:spPr>
        <p:txBody>
          <a:bodyPr/>
          <a:lstStyle>
            <a:lvl1pPr>
              <a:defRPr/>
            </a:lvl1pPr>
          </a:lstStyle>
          <a:p>
            <a:pPr lvl="0"/>
            <a:fld id="{F42F0A80-61CD-4F4C-9459-9EBF94B4B98F}" type="datetime1">
              <a:rPr lang="lv-LV"/>
              <a:pPr lvl="0"/>
              <a:t>30.05.19</a:t>
            </a:fld>
            <a:endParaRPr lang="lv-LV"/>
          </a:p>
        </p:txBody>
      </p:sp>
      <p:sp>
        <p:nvSpPr>
          <p:cNvPr id="6" name="Footer Placeholder 5">
            <a:extLst>
              <a:ext uri="{FF2B5EF4-FFF2-40B4-BE49-F238E27FC236}">
                <a16:creationId xmlns:a16="http://schemas.microsoft.com/office/drawing/2014/main" xmlns="" id="{B05F2804-388D-4A91-9EC5-92B31F534902}"/>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357029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Graphic 8">
            <a:extLst>
              <a:ext uri="{FF2B5EF4-FFF2-40B4-BE49-F238E27FC236}">
                <a16:creationId xmlns:a16="http://schemas.microsoft.com/office/drawing/2014/main" xmlns="" id="{4639D2DC-18AC-4E0C-8D9C-DF9D3C1F73D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D11A4921-BB4A-4D85-9DEF-6F6E365F80DF}"/>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lv-LV"/>
          </a:p>
        </p:txBody>
      </p:sp>
      <p:sp>
        <p:nvSpPr>
          <p:cNvPr id="3" name="Picture Placeholder 2">
            <a:extLst>
              <a:ext uri="{FF2B5EF4-FFF2-40B4-BE49-F238E27FC236}">
                <a16:creationId xmlns:a16="http://schemas.microsoft.com/office/drawing/2014/main" xmlns="" id="{BAE723E3-2FBF-498C-BFC8-F3B8A04F3770}"/>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endParaRPr lang="lv-LV"/>
          </a:p>
        </p:txBody>
      </p:sp>
      <p:sp>
        <p:nvSpPr>
          <p:cNvPr id="4" name="Text Placeholder 3">
            <a:extLst>
              <a:ext uri="{FF2B5EF4-FFF2-40B4-BE49-F238E27FC236}">
                <a16:creationId xmlns:a16="http://schemas.microsoft.com/office/drawing/2014/main" xmlns="" id="{EE4C6F16-9BCC-4AFF-9AAA-96D88AD0D81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xmlns="" id="{09A52162-A3EC-43E8-9BE5-FDF08C0E16CA}"/>
              </a:ext>
            </a:extLst>
          </p:cNvPr>
          <p:cNvSpPr txBox="1">
            <a:spLocks noGrp="1"/>
          </p:cNvSpPr>
          <p:nvPr>
            <p:ph type="dt" sz="half" idx="7"/>
          </p:nvPr>
        </p:nvSpPr>
        <p:spPr>
          <a:xfrm>
            <a:off x="838203" y="6356351"/>
            <a:ext cx="2743200" cy="365129"/>
          </a:xfrm>
        </p:spPr>
        <p:txBody>
          <a:bodyPr/>
          <a:lstStyle>
            <a:lvl1pPr>
              <a:defRPr/>
            </a:lvl1pPr>
          </a:lstStyle>
          <a:p>
            <a:pPr lvl="0"/>
            <a:fld id="{14E65592-8D43-48D6-ADE2-244E56656A24}" type="datetime1">
              <a:rPr lang="lv-LV"/>
              <a:pPr lvl="0"/>
              <a:t>30.05.19</a:t>
            </a:fld>
            <a:endParaRPr lang="lv-LV"/>
          </a:p>
        </p:txBody>
      </p:sp>
      <p:sp>
        <p:nvSpPr>
          <p:cNvPr id="6" name="Footer Placeholder 5">
            <a:extLst>
              <a:ext uri="{FF2B5EF4-FFF2-40B4-BE49-F238E27FC236}">
                <a16:creationId xmlns:a16="http://schemas.microsoft.com/office/drawing/2014/main" xmlns="" id="{FD08DD47-2FFC-4737-8D3E-DA6DC9340554}"/>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123805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xmlns="" id="{7716AF73-4FDC-4EE1-93FD-95D020AA108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F020E7B0-EEAD-49CA-8FB6-FDB9A617E278}"/>
              </a:ext>
            </a:extLst>
          </p:cNvPr>
          <p:cNvSpPr txBox="1">
            <a:spLocks noGrp="1"/>
          </p:cNvSpPr>
          <p:nvPr>
            <p:ph type="title"/>
          </p:nvPr>
        </p:nvSpPr>
        <p:spPr>
          <a:xfrm>
            <a:off x="838203" y="365129"/>
            <a:ext cx="10515600" cy="1325559"/>
          </a:xfrm>
        </p:spPr>
        <p:txBody>
          <a:bodyPr/>
          <a:lstStyle>
            <a:lvl1pPr>
              <a:defRPr/>
            </a:lvl1pPr>
          </a:lstStyle>
          <a:p>
            <a:pPr lvl="0"/>
            <a:r>
              <a:rPr lang="en-US"/>
              <a:t>Click to edit Master title style</a:t>
            </a:r>
            <a:endParaRPr lang="lv-LV"/>
          </a:p>
        </p:txBody>
      </p:sp>
      <p:sp>
        <p:nvSpPr>
          <p:cNvPr id="3" name="Content Placeholder 2">
            <a:extLst>
              <a:ext uri="{FF2B5EF4-FFF2-40B4-BE49-F238E27FC236}">
                <a16:creationId xmlns:a16="http://schemas.microsoft.com/office/drawing/2014/main" xmlns="" id="{FF8EECCE-6AE8-4284-90BF-09D29790F892}"/>
              </a:ext>
            </a:extLst>
          </p:cNvPr>
          <p:cNvSpPr txBox="1">
            <a:spLocks noGrp="1"/>
          </p:cNvSpPr>
          <p:nvPr>
            <p:ph idx="1"/>
          </p:nvPr>
        </p:nvSpPr>
        <p:spPr>
          <a:xfrm>
            <a:off x="838203" y="1825627"/>
            <a:ext cx="105156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4ED2E16E-E25D-4668-B4BC-10F06FB771F1}"/>
              </a:ext>
            </a:extLst>
          </p:cNvPr>
          <p:cNvSpPr txBox="1">
            <a:spLocks noGrp="1"/>
          </p:cNvSpPr>
          <p:nvPr>
            <p:ph type="dt" sz="half" idx="7"/>
          </p:nvPr>
        </p:nvSpPr>
        <p:spPr>
          <a:xfrm>
            <a:off x="838203" y="6356351"/>
            <a:ext cx="2743200" cy="365129"/>
          </a:xfrm>
        </p:spPr>
        <p:txBody>
          <a:bodyPr/>
          <a:lstStyle>
            <a:lvl1pPr>
              <a:defRPr/>
            </a:lvl1pPr>
          </a:lstStyle>
          <a:p>
            <a:pPr lvl="0"/>
            <a:fld id="{EDCF6903-3EBA-4316-B3F4-FBE66D76F037}" type="datetime1">
              <a:rPr lang="lv-LV"/>
              <a:pPr lvl="0"/>
              <a:t>30.05.19</a:t>
            </a:fld>
            <a:endParaRPr lang="lv-LV"/>
          </a:p>
        </p:txBody>
      </p:sp>
      <p:sp>
        <p:nvSpPr>
          <p:cNvPr id="5" name="Footer Placeholder 4">
            <a:extLst>
              <a:ext uri="{FF2B5EF4-FFF2-40B4-BE49-F238E27FC236}">
                <a16:creationId xmlns:a16="http://schemas.microsoft.com/office/drawing/2014/main" xmlns="" id="{F1ACFBEF-C322-41C5-B78E-E916D67A3D8E}"/>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142451142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xmlns="" id="{9E326BBC-9F86-4E45-A73C-3506D123172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7F312BA8-0C4D-4F5B-AFAC-4C8706FCA6DD}"/>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lv-LV"/>
          </a:p>
        </p:txBody>
      </p:sp>
      <p:sp>
        <p:nvSpPr>
          <p:cNvPr id="3" name="Text Placeholder 2">
            <a:extLst>
              <a:ext uri="{FF2B5EF4-FFF2-40B4-BE49-F238E27FC236}">
                <a16:creationId xmlns:a16="http://schemas.microsoft.com/office/drawing/2014/main" xmlns="" id="{4CEFDB7A-5940-4FED-9622-10B76824EF75}"/>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xmlns="" id="{818B651C-6814-47CD-8AC6-D4B9CDFF04A0}"/>
              </a:ext>
            </a:extLst>
          </p:cNvPr>
          <p:cNvSpPr txBox="1">
            <a:spLocks noGrp="1"/>
          </p:cNvSpPr>
          <p:nvPr>
            <p:ph type="dt" sz="half" idx="7"/>
          </p:nvPr>
        </p:nvSpPr>
        <p:spPr>
          <a:xfrm>
            <a:off x="838203" y="6356351"/>
            <a:ext cx="2743200" cy="365129"/>
          </a:xfrm>
        </p:spPr>
        <p:txBody>
          <a:bodyPr/>
          <a:lstStyle>
            <a:lvl1pPr>
              <a:defRPr/>
            </a:lvl1pPr>
          </a:lstStyle>
          <a:p>
            <a:pPr lvl="0"/>
            <a:fld id="{6331CC4B-F1B5-4567-93AF-19025D1B0778}" type="datetime1">
              <a:rPr lang="lv-LV"/>
              <a:pPr lvl="0"/>
              <a:t>30.05.19</a:t>
            </a:fld>
            <a:endParaRPr lang="lv-LV"/>
          </a:p>
        </p:txBody>
      </p:sp>
      <p:sp>
        <p:nvSpPr>
          <p:cNvPr id="5" name="Footer Placeholder 4">
            <a:extLst>
              <a:ext uri="{FF2B5EF4-FFF2-40B4-BE49-F238E27FC236}">
                <a16:creationId xmlns:a16="http://schemas.microsoft.com/office/drawing/2014/main" xmlns="" id="{E9245CA3-8D10-465E-8B00-41EC6564A5EF}"/>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421826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Graphic 8">
            <a:extLst>
              <a:ext uri="{FF2B5EF4-FFF2-40B4-BE49-F238E27FC236}">
                <a16:creationId xmlns:a16="http://schemas.microsoft.com/office/drawing/2014/main" xmlns="" id="{B55E4A80-3732-4C19-8FD7-B5AF9752B6A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A47E9833-1738-4E5D-80D2-F0749B2B026B}"/>
              </a:ext>
            </a:extLst>
          </p:cNvPr>
          <p:cNvSpPr txBox="1">
            <a:spLocks noGrp="1"/>
          </p:cNvSpPr>
          <p:nvPr>
            <p:ph type="title"/>
          </p:nvPr>
        </p:nvSpPr>
        <p:spPr>
          <a:xfrm>
            <a:off x="838203" y="365129"/>
            <a:ext cx="10515600" cy="1325559"/>
          </a:xfrm>
        </p:spPr>
        <p:txBody>
          <a:bodyPr/>
          <a:lstStyle>
            <a:lvl1pPr>
              <a:defRPr/>
            </a:lvl1pPr>
          </a:lstStyle>
          <a:p>
            <a:pPr lvl="0"/>
            <a:r>
              <a:rPr lang="en-US"/>
              <a:t>Click to edit Master title style</a:t>
            </a:r>
            <a:endParaRPr lang="lv-LV"/>
          </a:p>
        </p:txBody>
      </p:sp>
      <p:sp>
        <p:nvSpPr>
          <p:cNvPr id="3" name="Content Placeholder 2">
            <a:extLst>
              <a:ext uri="{FF2B5EF4-FFF2-40B4-BE49-F238E27FC236}">
                <a16:creationId xmlns:a16="http://schemas.microsoft.com/office/drawing/2014/main" xmlns="" id="{2DE8FC98-D918-4617-9764-E7986C7F820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xmlns="" id="{6E12FCFA-9428-4C93-AF86-1283EE0362B4}"/>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xmlns="" id="{482B274F-245F-4A3F-8F63-94CF3E261863}"/>
              </a:ext>
            </a:extLst>
          </p:cNvPr>
          <p:cNvSpPr txBox="1">
            <a:spLocks noGrp="1"/>
          </p:cNvSpPr>
          <p:nvPr>
            <p:ph type="dt" sz="half" idx="7"/>
          </p:nvPr>
        </p:nvSpPr>
        <p:spPr>
          <a:xfrm>
            <a:off x="838203" y="6356351"/>
            <a:ext cx="2743200" cy="365129"/>
          </a:xfrm>
        </p:spPr>
        <p:txBody>
          <a:bodyPr/>
          <a:lstStyle>
            <a:lvl1pPr>
              <a:defRPr/>
            </a:lvl1pPr>
          </a:lstStyle>
          <a:p>
            <a:pPr lvl="0"/>
            <a:fld id="{669B90BA-CE2F-4CB0-99E7-580510DFB320}" type="datetime1">
              <a:rPr lang="lv-LV"/>
              <a:pPr lvl="0"/>
              <a:t>30.05.19</a:t>
            </a:fld>
            <a:endParaRPr lang="lv-LV"/>
          </a:p>
        </p:txBody>
      </p:sp>
      <p:sp>
        <p:nvSpPr>
          <p:cNvPr id="6" name="Footer Placeholder 5">
            <a:extLst>
              <a:ext uri="{FF2B5EF4-FFF2-40B4-BE49-F238E27FC236}">
                <a16:creationId xmlns:a16="http://schemas.microsoft.com/office/drawing/2014/main" xmlns="" id="{B8CB3D4F-3076-413E-A479-D93D80798510}"/>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251330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66285611-F658-4549-862D-5E902DA09E3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621620A8-C0C9-4EB1-A923-DD599D6166CD}"/>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lv-LV"/>
          </a:p>
        </p:txBody>
      </p:sp>
      <p:sp>
        <p:nvSpPr>
          <p:cNvPr id="3" name="Text Placeholder 2">
            <a:extLst>
              <a:ext uri="{FF2B5EF4-FFF2-40B4-BE49-F238E27FC236}">
                <a16:creationId xmlns:a16="http://schemas.microsoft.com/office/drawing/2014/main" xmlns="" id="{A7BE0ADD-B233-4FE4-ABD9-4D6F532F1D2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xmlns="" id="{95C960E4-7F55-4810-8717-944D5E9AB96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xmlns="" id="{C34AB764-B359-45B8-B03E-91D77CC9FBF4}"/>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xmlns="" id="{2111B5C7-74F2-438F-9FC8-D8D27C5FE7B4}"/>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xmlns="" id="{8A532443-0FD5-4FDC-9564-B4D14EF62333}"/>
              </a:ext>
            </a:extLst>
          </p:cNvPr>
          <p:cNvSpPr txBox="1">
            <a:spLocks noGrp="1"/>
          </p:cNvSpPr>
          <p:nvPr>
            <p:ph type="dt" sz="half" idx="7"/>
          </p:nvPr>
        </p:nvSpPr>
        <p:spPr>
          <a:xfrm>
            <a:off x="838203" y="6356351"/>
            <a:ext cx="2743200" cy="365129"/>
          </a:xfrm>
        </p:spPr>
        <p:txBody>
          <a:bodyPr/>
          <a:lstStyle>
            <a:lvl1pPr>
              <a:defRPr/>
            </a:lvl1pPr>
          </a:lstStyle>
          <a:p>
            <a:pPr lvl="0"/>
            <a:fld id="{273E59D2-DC85-4638-A4E6-69DB5C2753E2}" type="datetime1">
              <a:rPr lang="lv-LV"/>
              <a:pPr lvl="0"/>
              <a:t>30.05.19</a:t>
            </a:fld>
            <a:endParaRPr lang="lv-LV"/>
          </a:p>
        </p:txBody>
      </p:sp>
      <p:sp>
        <p:nvSpPr>
          <p:cNvPr id="8" name="Footer Placeholder 7">
            <a:extLst>
              <a:ext uri="{FF2B5EF4-FFF2-40B4-BE49-F238E27FC236}">
                <a16:creationId xmlns:a16="http://schemas.microsoft.com/office/drawing/2014/main" xmlns="" id="{DD4E6B41-E626-474F-A119-6D70CCBF6C72}"/>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329393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Graphic 8">
            <a:extLst>
              <a:ext uri="{FF2B5EF4-FFF2-40B4-BE49-F238E27FC236}">
                <a16:creationId xmlns:a16="http://schemas.microsoft.com/office/drawing/2014/main" xmlns="" id="{D0816582-BD65-4C74-B410-A2420540030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Title 1">
            <a:extLst>
              <a:ext uri="{FF2B5EF4-FFF2-40B4-BE49-F238E27FC236}">
                <a16:creationId xmlns:a16="http://schemas.microsoft.com/office/drawing/2014/main" xmlns="" id="{A1BB9F6F-1F88-4C1A-8676-4C9FD09349F4}"/>
              </a:ext>
            </a:extLst>
          </p:cNvPr>
          <p:cNvSpPr txBox="1">
            <a:spLocks noGrp="1"/>
          </p:cNvSpPr>
          <p:nvPr>
            <p:ph type="title"/>
          </p:nvPr>
        </p:nvSpPr>
        <p:spPr>
          <a:xfrm>
            <a:off x="838203" y="365129"/>
            <a:ext cx="10515600" cy="1325559"/>
          </a:xfrm>
        </p:spPr>
        <p:txBody>
          <a:bodyPr/>
          <a:lstStyle>
            <a:lvl1pPr>
              <a:defRPr/>
            </a:lvl1pPr>
          </a:lstStyle>
          <a:p>
            <a:pPr lvl="0"/>
            <a:r>
              <a:rPr lang="en-US"/>
              <a:t>Click to edit Master title style</a:t>
            </a:r>
            <a:endParaRPr lang="lv-LV"/>
          </a:p>
        </p:txBody>
      </p:sp>
      <p:sp>
        <p:nvSpPr>
          <p:cNvPr id="3" name="Date Placeholder 2">
            <a:extLst>
              <a:ext uri="{FF2B5EF4-FFF2-40B4-BE49-F238E27FC236}">
                <a16:creationId xmlns:a16="http://schemas.microsoft.com/office/drawing/2014/main" xmlns="" id="{19A47EAD-A315-488C-8EFE-F05EA879D620}"/>
              </a:ext>
            </a:extLst>
          </p:cNvPr>
          <p:cNvSpPr txBox="1">
            <a:spLocks noGrp="1"/>
          </p:cNvSpPr>
          <p:nvPr>
            <p:ph type="dt" sz="half" idx="7"/>
          </p:nvPr>
        </p:nvSpPr>
        <p:spPr>
          <a:xfrm>
            <a:off x="838203" y="6356351"/>
            <a:ext cx="2743200" cy="365129"/>
          </a:xfrm>
        </p:spPr>
        <p:txBody>
          <a:bodyPr/>
          <a:lstStyle>
            <a:lvl1pPr>
              <a:defRPr/>
            </a:lvl1pPr>
          </a:lstStyle>
          <a:p>
            <a:pPr lvl="0"/>
            <a:fld id="{F4F7A715-B47F-4A00-8A6C-22A3B77470B7}" type="datetime1">
              <a:rPr lang="lv-LV"/>
              <a:pPr lvl="0"/>
              <a:t>30.05.19</a:t>
            </a:fld>
            <a:endParaRPr lang="lv-LV"/>
          </a:p>
        </p:txBody>
      </p:sp>
      <p:sp>
        <p:nvSpPr>
          <p:cNvPr id="4" name="Footer Placeholder 3">
            <a:extLst>
              <a:ext uri="{FF2B5EF4-FFF2-40B4-BE49-F238E27FC236}">
                <a16:creationId xmlns:a16="http://schemas.microsoft.com/office/drawing/2014/main" xmlns="" id="{27AF8C60-4C25-4540-A601-AA2632020465}"/>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73789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xmlns="" id="{8B0F959B-C91B-4CF2-978D-0A127B5FCC8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002109" y="3464085"/>
            <a:ext cx="8013701" cy="5664195"/>
          </a:xfrm>
          <a:prstGeom prst="rect">
            <a:avLst/>
          </a:prstGeom>
          <a:noFill/>
          <a:ln cap="flat">
            <a:noFill/>
          </a:ln>
        </p:spPr>
      </p:pic>
      <p:sp>
        <p:nvSpPr>
          <p:cNvPr id="2" name="Date Placeholder 1">
            <a:extLst>
              <a:ext uri="{FF2B5EF4-FFF2-40B4-BE49-F238E27FC236}">
                <a16:creationId xmlns:a16="http://schemas.microsoft.com/office/drawing/2014/main" xmlns="" id="{86FBB37E-9DE7-4739-8696-D54B996B451E}"/>
              </a:ext>
            </a:extLst>
          </p:cNvPr>
          <p:cNvSpPr txBox="1">
            <a:spLocks noGrp="1"/>
          </p:cNvSpPr>
          <p:nvPr>
            <p:ph type="dt" sz="half" idx="7"/>
          </p:nvPr>
        </p:nvSpPr>
        <p:spPr>
          <a:xfrm>
            <a:off x="838203" y="6356351"/>
            <a:ext cx="2743200" cy="365129"/>
          </a:xfrm>
        </p:spPr>
        <p:txBody>
          <a:bodyPr/>
          <a:lstStyle>
            <a:lvl1pPr>
              <a:defRPr/>
            </a:lvl1pPr>
          </a:lstStyle>
          <a:p>
            <a:pPr lvl="0"/>
            <a:fld id="{3C022A46-D271-4D5C-B1FD-4007528BE003}" type="datetime1">
              <a:rPr lang="lv-LV"/>
              <a:pPr lvl="0"/>
              <a:t>30.05.19</a:t>
            </a:fld>
            <a:endParaRPr lang="lv-LV"/>
          </a:p>
        </p:txBody>
      </p:sp>
      <p:sp>
        <p:nvSpPr>
          <p:cNvPr id="3" name="Footer Placeholder 2">
            <a:extLst>
              <a:ext uri="{FF2B5EF4-FFF2-40B4-BE49-F238E27FC236}">
                <a16:creationId xmlns:a16="http://schemas.microsoft.com/office/drawing/2014/main" xmlns="" id="{A9959540-E2A1-465E-A924-3AB33529B785}"/>
              </a:ext>
            </a:extLst>
          </p:cNvPr>
          <p:cNvSpPr txBox="1">
            <a:spLocks noGrp="1"/>
          </p:cNvSpPr>
          <p:nvPr>
            <p:ph type="ftr" sz="quarter" idx="9"/>
          </p:nvPr>
        </p:nvSpPr>
        <p:spPr>
          <a:xfrm>
            <a:off x="4038603" y="6356351"/>
            <a:ext cx="4114800" cy="365129"/>
          </a:xfrm>
        </p:spPr>
        <p:txBody>
          <a:bodyPr/>
          <a:lstStyle>
            <a:lvl1pPr>
              <a:defRPr/>
            </a:lvl1pPr>
          </a:lstStyle>
          <a:p>
            <a:pPr lvl="0"/>
            <a:endParaRPr lang="lv-LV"/>
          </a:p>
        </p:txBody>
      </p:sp>
    </p:spTree>
    <p:extLst>
      <p:ext uri="{BB962C8B-B14F-4D97-AF65-F5344CB8AC3E}">
        <p14:creationId xmlns:p14="http://schemas.microsoft.com/office/powerpoint/2010/main" val="6849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Titullapa">
    <p:bg>
      <p:bgPr>
        <a:blipFill>
          <a:blip r:embed="rId2"/>
          <a:stretch>
            <a:fillRect/>
          </a:stretch>
        </a:blipFill>
        <a:effectLst/>
      </p:bgPr>
    </p:bg>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xmlns="" id="{0F602842-A2C9-44B0-963F-B15C80E74734}"/>
              </a:ext>
            </a:extLst>
          </p:cNvPr>
          <p:cNvPicPr>
            <a:picLocks noChangeAspect="1"/>
          </p:cNvPicPr>
          <p:nvPr/>
        </p:nvPicPr>
        <p:blipFill>
          <a:blip r:embed="rId3">
            <a:extLst>
              <a:ext uri="{96DAC541-7B7A-43D3-8B79-37D633B846F1}">
                <asvg:svgBlip xmlns:asvg="http://schemas.microsoft.com/office/drawing/2016/SVG/main" xmlns="" r:embed="rId4"/>
              </a:ext>
            </a:extLst>
          </a:blip>
          <a:srcRect l="31659" t="46898" r="32078" b="46310"/>
          <a:stretch>
            <a:fillRect/>
          </a:stretch>
        </p:blipFill>
        <p:spPr>
          <a:xfrm>
            <a:off x="2763005" y="5927021"/>
            <a:ext cx="6665985" cy="882597"/>
          </a:xfrm>
          <a:prstGeom prst="rect">
            <a:avLst/>
          </a:prstGeom>
          <a:noFill/>
          <a:ln cap="flat">
            <a:noFill/>
          </a:ln>
        </p:spPr>
      </p:pic>
      <p:pic>
        <p:nvPicPr>
          <p:cNvPr id="3" name="Graphic 9">
            <a:extLst>
              <a:ext uri="{FF2B5EF4-FFF2-40B4-BE49-F238E27FC236}">
                <a16:creationId xmlns:a16="http://schemas.microsoft.com/office/drawing/2014/main" xmlns="" id="{5B37E4DC-2968-4A67-9F77-F7D0EAFD1CC7}"/>
              </a:ext>
            </a:extLst>
          </p:cNvPr>
          <p:cNvPicPr>
            <a:picLocks noChangeAspect="1"/>
          </p:cNvPicPr>
          <p:nvPr/>
        </p:nvPicPr>
        <p:blipFill>
          <a:blip r:embed="rId5">
            <a:extLst>
              <a:ext uri="{96DAC541-7B7A-43D3-8B79-37D633B846F1}">
                <asvg:svgBlip xmlns:asvg="http://schemas.microsoft.com/office/drawing/2016/SVG/main" xmlns="" r:embed="rId6"/>
              </a:ext>
            </a:extLst>
          </a:blip>
          <a:srcRect l="25877" t="25367" r="23700" b="27024"/>
          <a:stretch>
            <a:fillRect/>
          </a:stretch>
        </p:blipFill>
        <p:spPr>
          <a:xfrm>
            <a:off x="1295567" y="736165"/>
            <a:ext cx="9600861" cy="5098941"/>
          </a:xfrm>
          <a:prstGeom prst="rect">
            <a:avLst/>
          </a:prstGeom>
          <a:noFill/>
          <a:ln cap="flat">
            <a:noFill/>
          </a:ln>
        </p:spPr>
      </p:pic>
    </p:spTree>
    <p:extLst>
      <p:ext uri="{BB962C8B-B14F-4D97-AF65-F5344CB8AC3E}">
        <p14:creationId xmlns:p14="http://schemas.microsoft.com/office/powerpoint/2010/main" val="303780880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endpage">
    <p:bg>
      <p:bgPr>
        <a:blipFill>
          <a:blip r:embed="rId2"/>
          <a:stretch>
            <a:fillRect/>
          </a:stretch>
        </a:blipFill>
        <a:effectLst/>
      </p:bgPr>
    </p:bg>
    <p:spTree>
      <p:nvGrpSpPr>
        <p:cNvPr id="1" name=""/>
        <p:cNvGrpSpPr/>
        <p:nvPr/>
      </p:nvGrpSpPr>
      <p:grpSpPr>
        <a:xfrm>
          <a:off x="0" y="0"/>
          <a:ext cx="0" cy="0"/>
          <a:chOff x="0" y="0"/>
          <a:chExt cx="0" cy="0"/>
        </a:xfrm>
      </p:grpSpPr>
      <p:pic>
        <p:nvPicPr>
          <p:cNvPr id="2" name="Graphic 9">
            <a:extLst>
              <a:ext uri="{FF2B5EF4-FFF2-40B4-BE49-F238E27FC236}">
                <a16:creationId xmlns:a16="http://schemas.microsoft.com/office/drawing/2014/main" xmlns="" id="{0B2BDB6C-F351-46B8-A7D3-ECDCD03F7CF0}"/>
              </a:ext>
            </a:extLst>
          </p:cNvPr>
          <p:cNvPicPr>
            <a:picLocks noChangeAspect="1"/>
          </p:cNvPicPr>
          <p:nvPr/>
        </p:nvPicPr>
        <p:blipFill>
          <a:blip r:embed="rId3">
            <a:extLst>
              <a:ext uri="{96DAC541-7B7A-43D3-8B79-37D633B846F1}">
                <asvg:svgBlip xmlns:asvg="http://schemas.microsoft.com/office/drawing/2016/SVG/main" xmlns="" r:embed="rId4"/>
              </a:ext>
            </a:extLst>
          </a:blip>
          <a:srcRect l="25877" t="25367" r="23700" b="27024"/>
          <a:stretch>
            <a:fillRect/>
          </a:stretch>
        </p:blipFill>
        <p:spPr>
          <a:xfrm>
            <a:off x="3035085" y="1658968"/>
            <a:ext cx="6121825" cy="3251258"/>
          </a:xfrm>
          <a:prstGeom prst="rect">
            <a:avLst/>
          </a:prstGeom>
          <a:noFill/>
          <a:ln cap="flat">
            <a:noFill/>
          </a:ln>
        </p:spPr>
      </p:pic>
      <p:pic>
        <p:nvPicPr>
          <p:cNvPr id="3" name="Graphic 3">
            <a:extLst>
              <a:ext uri="{FF2B5EF4-FFF2-40B4-BE49-F238E27FC236}">
                <a16:creationId xmlns:a16="http://schemas.microsoft.com/office/drawing/2014/main" xmlns="" id="{277C58F7-97E6-4D5E-9807-B6B833D2DF3C}"/>
              </a:ext>
            </a:extLst>
          </p:cNvPr>
          <p:cNvPicPr>
            <a:picLocks noChangeAspect="1"/>
          </p:cNvPicPr>
          <p:nvPr/>
        </p:nvPicPr>
        <p:blipFill>
          <a:blip r:embed="rId5">
            <a:extLst>
              <a:ext uri="{96DAC541-7B7A-43D3-8B79-37D633B846F1}">
                <asvg:svgBlip xmlns:asvg="http://schemas.microsoft.com/office/drawing/2016/SVG/main" xmlns="" r:embed="rId6"/>
              </a:ext>
            </a:extLst>
          </a:blip>
          <a:srcRect l="31659" t="46898" r="32078" b="46310"/>
          <a:stretch>
            <a:fillRect/>
          </a:stretch>
        </p:blipFill>
        <p:spPr>
          <a:xfrm>
            <a:off x="2763005" y="5927021"/>
            <a:ext cx="6665985" cy="882597"/>
          </a:xfrm>
          <a:prstGeom prst="rect">
            <a:avLst/>
          </a:prstGeom>
          <a:noFill/>
          <a:ln cap="flat">
            <a:noFill/>
          </a:ln>
        </p:spPr>
      </p:pic>
    </p:spTree>
    <p:extLst>
      <p:ext uri="{BB962C8B-B14F-4D97-AF65-F5344CB8AC3E}">
        <p14:creationId xmlns:p14="http://schemas.microsoft.com/office/powerpoint/2010/main" val="2416086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png"/><Relationship Id="rId15" Type="http://schemas.openxmlformats.org/officeDocument/2006/relationships/image" Target="../media/image3.sv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C561C46-5D03-4F6B-A3C6-CEB457A5D865}"/>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lv-LV"/>
          </a:p>
        </p:txBody>
      </p:sp>
      <p:sp>
        <p:nvSpPr>
          <p:cNvPr id="3" name="Text Placeholder 2">
            <a:extLst>
              <a:ext uri="{FF2B5EF4-FFF2-40B4-BE49-F238E27FC236}">
                <a16:creationId xmlns:a16="http://schemas.microsoft.com/office/drawing/2014/main" xmlns="" id="{8C0DA94C-0907-4819-A6B9-791A228B268A}"/>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8ADF0F15-A395-46B1-971C-20C8377E3FE8}"/>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lv-LV" sz="1200" b="0" i="0" u="none" strike="noStrike" kern="1200" cap="none" spc="0" baseline="0">
                <a:solidFill>
                  <a:srgbClr val="898989"/>
                </a:solidFill>
                <a:uFillTx/>
                <a:latin typeface="Tw Cen MT"/>
              </a:defRPr>
            </a:lvl1pPr>
          </a:lstStyle>
          <a:p>
            <a:pPr lvl="0"/>
            <a:fld id="{AF276BEA-F767-4BF2-9533-74C712B770DA}" type="datetime1">
              <a:rPr lang="lv-LV"/>
              <a:pPr lvl="0"/>
              <a:t>30.05.19</a:t>
            </a:fld>
            <a:endParaRPr lang="lv-LV"/>
          </a:p>
        </p:txBody>
      </p:sp>
      <p:sp>
        <p:nvSpPr>
          <p:cNvPr id="5" name="Footer Placeholder 4">
            <a:extLst>
              <a:ext uri="{FF2B5EF4-FFF2-40B4-BE49-F238E27FC236}">
                <a16:creationId xmlns:a16="http://schemas.microsoft.com/office/drawing/2014/main" xmlns="" id="{205F3E6D-36B8-4972-B059-3466220CED95}"/>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lv-LV" sz="1200" b="0" i="0" u="none" strike="noStrike" kern="1200" cap="none" spc="0" baseline="0">
                <a:solidFill>
                  <a:srgbClr val="898989"/>
                </a:solidFill>
                <a:uFillTx/>
                <a:latin typeface="Tw Cen MT"/>
              </a:defRPr>
            </a:lvl1pPr>
          </a:lstStyle>
          <a:p>
            <a:pPr lvl="0"/>
            <a:endParaRPr lang="lv-LV"/>
          </a:p>
        </p:txBody>
      </p:sp>
      <p:pic>
        <p:nvPicPr>
          <p:cNvPr id="6" name="Graphic 8">
            <a:extLst>
              <a:ext uri="{FF2B5EF4-FFF2-40B4-BE49-F238E27FC236}">
                <a16:creationId xmlns:a16="http://schemas.microsoft.com/office/drawing/2014/main" xmlns="" id="{512B55A7-BB60-44D6-A545-3A9A49CCEE0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002109" y="3464085"/>
            <a:ext cx="8013701" cy="566419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1200" cap="none" spc="-150" baseline="0">
          <a:solidFill>
            <a:srgbClr val="DD5815"/>
          </a:solidFill>
          <a:uFillTx/>
          <a:latin typeface="Tw Cen M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615461"/>
          </a:solidFill>
          <a:uFillTx/>
          <a:latin typeface="Tw Cen MT"/>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615461"/>
          </a:solidFill>
          <a:uFillTx/>
          <a:latin typeface="Tw Cen MT"/>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615461"/>
          </a:solidFill>
          <a:uFillTx/>
          <a:latin typeface="Tw Cen MT"/>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615461"/>
          </a:solidFill>
          <a:uFillTx/>
          <a:latin typeface="Tw Cen M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615461"/>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png"/><Relationship Id="rId14" Type="http://schemas.openxmlformats.org/officeDocument/2006/relationships/image" Target="../media/image16.jpe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jpe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720FC4B6-E0D8-4975-A535-9C9C89D0AA65}"/>
              </a:ext>
            </a:extLst>
          </p:cNvPr>
          <p:cNvPicPr>
            <a:picLocks noChangeAspect="1"/>
          </p:cNvPicPr>
          <p:nvPr/>
        </p:nvPicPr>
        <p:blipFill>
          <a:blip r:embed="rId3"/>
          <a:stretch>
            <a:fillRect/>
          </a:stretch>
        </p:blipFill>
        <p:spPr>
          <a:xfrm>
            <a:off x="0" y="669304"/>
            <a:ext cx="12191996" cy="5239987"/>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CBE94C17-ABB7-49CE-93A0-0AFABF497F35}"/>
              </a:ext>
            </a:extLst>
          </p:cNvPr>
          <p:cNvGrpSpPr/>
          <p:nvPr/>
        </p:nvGrpSpPr>
        <p:grpSpPr>
          <a:xfrm>
            <a:off x="2058433" y="1348282"/>
            <a:ext cx="7547384" cy="4595609"/>
            <a:chOff x="2058433" y="1348282"/>
            <a:chExt cx="7547384" cy="4595609"/>
          </a:xfrm>
        </p:grpSpPr>
        <p:sp>
          <p:nvSpPr>
            <p:cNvPr id="3" name="Circle">
              <a:extLst>
                <a:ext uri="{FF2B5EF4-FFF2-40B4-BE49-F238E27FC236}">
                  <a16:creationId xmlns:a16="http://schemas.microsoft.com/office/drawing/2014/main" xmlns="" id="{6E30F9AF-CC49-46F9-8BF6-226247526C08}"/>
                </a:ext>
              </a:extLst>
            </p:cNvPr>
            <p:cNvSpPr/>
            <p:nvPr/>
          </p:nvSpPr>
          <p:spPr>
            <a:xfrm>
              <a:off x="5254306" y="1801175"/>
              <a:ext cx="4142716" cy="41427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F5597">
                <a:alpha val="7098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 name="Circle">
              <a:extLst>
                <a:ext uri="{FF2B5EF4-FFF2-40B4-BE49-F238E27FC236}">
                  <a16:creationId xmlns:a16="http://schemas.microsoft.com/office/drawing/2014/main" xmlns="" id="{06C8A00F-E4BA-4525-B93D-EBA66D010D74}"/>
                </a:ext>
              </a:extLst>
            </p:cNvPr>
            <p:cNvSpPr/>
            <p:nvPr/>
          </p:nvSpPr>
          <p:spPr>
            <a:xfrm>
              <a:off x="5429579" y="3235833"/>
              <a:ext cx="2436034" cy="243603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8CBAD">
                <a:alpha val="7098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5" name="Local universities…">
              <a:extLst>
                <a:ext uri="{FF2B5EF4-FFF2-40B4-BE49-F238E27FC236}">
                  <a16:creationId xmlns:a16="http://schemas.microsoft.com/office/drawing/2014/main" xmlns="" id="{5BBE2107-E185-4F54-8675-C12205EB9E7C}"/>
                </a:ext>
              </a:extLst>
            </p:cNvPr>
            <p:cNvSpPr txBox="1"/>
            <p:nvPr/>
          </p:nvSpPr>
          <p:spPr>
            <a:xfrm>
              <a:off x="2058433" y="3843790"/>
              <a:ext cx="2048804" cy="543738"/>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3200" b="1" i="0" u="none" strike="noStrike" kern="1200" cap="none" spc="0" baseline="0">
                  <a:solidFill>
                    <a:srgbClr val="213868"/>
                  </a:solidFill>
                  <a:uFillTx/>
                  <a:latin typeface="Helvetica Light"/>
                </a:rPr>
                <a:t>RIS3</a:t>
              </a:r>
            </a:p>
          </p:txBody>
        </p:sp>
        <p:sp>
          <p:nvSpPr>
            <p:cNvPr id="6" name="Circle">
              <a:extLst>
                <a:ext uri="{FF2B5EF4-FFF2-40B4-BE49-F238E27FC236}">
                  <a16:creationId xmlns:a16="http://schemas.microsoft.com/office/drawing/2014/main" xmlns="" id="{4F7ACE2E-57BE-4C22-AE7F-8772B199DE74}"/>
                </a:ext>
              </a:extLst>
            </p:cNvPr>
            <p:cNvSpPr/>
            <p:nvPr/>
          </p:nvSpPr>
          <p:spPr>
            <a:xfrm>
              <a:off x="5534415" y="4080811"/>
              <a:ext cx="1381786" cy="138178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BE5D6">
                <a:alpha val="7098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7" name="Line">
              <a:extLst>
                <a:ext uri="{FF2B5EF4-FFF2-40B4-BE49-F238E27FC236}">
                  <a16:creationId xmlns:a16="http://schemas.microsoft.com/office/drawing/2014/main" xmlns="" id="{7244ACEA-BB26-46F6-865A-E6259E65EB98}"/>
                </a:ext>
              </a:extLst>
            </p:cNvPr>
            <p:cNvSpPr/>
            <p:nvPr/>
          </p:nvSpPr>
          <p:spPr>
            <a:xfrm flipH="1">
              <a:off x="2675077" y="3872538"/>
              <a:ext cx="269278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8" name="Line">
              <a:extLst>
                <a:ext uri="{FF2B5EF4-FFF2-40B4-BE49-F238E27FC236}">
                  <a16:creationId xmlns:a16="http://schemas.microsoft.com/office/drawing/2014/main" xmlns="" id="{2B9F1A5A-1402-4C5A-A877-5E36759C82B3}"/>
                </a:ext>
              </a:extLst>
            </p:cNvPr>
            <p:cNvSpPr/>
            <p:nvPr/>
          </p:nvSpPr>
          <p:spPr>
            <a:xfrm flipH="1" flipV="1">
              <a:off x="5450363" y="2570497"/>
              <a:ext cx="1302334" cy="151031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9" name="Local universities…">
              <a:extLst>
                <a:ext uri="{FF2B5EF4-FFF2-40B4-BE49-F238E27FC236}">
                  <a16:creationId xmlns:a16="http://schemas.microsoft.com/office/drawing/2014/main" xmlns="" id="{3A4179D4-E099-43DF-8019-BC545896CF13}"/>
                </a:ext>
              </a:extLst>
            </p:cNvPr>
            <p:cNvSpPr txBox="1"/>
            <p:nvPr/>
          </p:nvSpPr>
          <p:spPr>
            <a:xfrm>
              <a:off x="3321466" y="2605637"/>
              <a:ext cx="2436034" cy="789959"/>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NACIONĀLĀ</a:t>
              </a:r>
            </a:p>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INDUSTRIĀLĀ</a:t>
              </a:r>
            </a:p>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POLITIKA</a:t>
              </a:r>
            </a:p>
          </p:txBody>
        </p:sp>
        <p:sp>
          <p:nvSpPr>
            <p:cNvPr id="10" name="Line">
              <a:extLst>
                <a:ext uri="{FF2B5EF4-FFF2-40B4-BE49-F238E27FC236}">
                  <a16:creationId xmlns:a16="http://schemas.microsoft.com/office/drawing/2014/main" xmlns="" id="{1D2C7B36-1109-4FAA-BDC4-400F80B6B118}"/>
                </a:ext>
              </a:extLst>
            </p:cNvPr>
            <p:cNvSpPr/>
            <p:nvPr/>
          </p:nvSpPr>
          <p:spPr>
            <a:xfrm flipH="1">
              <a:off x="3347938" y="2560100"/>
              <a:ext cx="206639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1" name="Line">
              <a:extLst>
                <a:ext uri="{FF2B5EF4-FFF2-40B4-BE49-F238E27FC236}">
                  <a16:creationId xmlns:a16="http://schemas.microsoft.com/office/drawing/2014/main" xmlns="" id="{D8D1A8FA-E7AD-43F1-A7B9-172D34B0BB19}"/>
                </a:ext>
              </a:extLst>
            </p:cNvPr>
            <p:cNvSpPr/>
            <p:nvPr/>
          </p:nvSpPr>
          <p:spPr>
            <a:xfrm flipH="1" flipV="1">
              <a:off x="6298743" y="1358679"/>
              <a:ext cx="1566870" cy="181709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2" name="Local universities…">
              <a:extLst>
                <a:ext uri="{FF2B5EF4-FFF2-40B4-BE49-F238E27FC236}">
                  <a16:creationId xmlns:a16="http://schemas.microsoft.com/office/drawing/2014/main" xmlns="" id="{B51A3DA8-E6C5-4248-9848-336B3298C8C7}"/>
                </a:ext>
              </a:extLst>
            </p:cNvPr>
            <p:cNvSpPr txBox="1"/>
            <p:nvPr/>
          </p:nvSpPr>
          <p:spPr>
            <a:xfrm>
              <a:off x="4196318" y="1367485"/>
              <a:ext cx="2436034" cy="789959"/>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NACIONĀLAIS</a:t>
              </a:r>
            </a:p>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ATTĪSTĪBAS</a:t>
              </a:r>
            </a:p>
            <a:p>
              <a:pPr marL="0" marR="0" lvl="0" indent="0" algn="l"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600" b="1" i="0" u="none" strike="noStrike" kern="1200" cap="none" spc="0" baseline="0">
                  <a:solidFill>
                    <a:srgbClr val="213868"/>
                  </a:solidFill>
                  <a:uFillTx/>
                  <a:latin typeface="Helvetica Light"/>
                </a:rPr>
                <a:t>PLĀNS</a:t>
              </a:r>
            </a:p>
          </p:txBody>
        </p:sp>
        <p:sp>
          <p:nvSpPr>
            <p:cNvPr id="13" name="Line">
              <a:extLst>
                <a:ext uri="{FF2B5EF4-FFF2-40B4-BE49-F238E27FC236}">
                  <a16:creationId xmlns:a16="http://schemas.microsoft.com/office/drawing/2014/main" xmlns="" id="{4958F869-5B5C-4EB2-B4B8-61A1850D9B40}"/>
                </a:ext>
              </a:extLst>
            </p:cNvPr>
            <p:cNvSpPr/>
            <p:nvPr/>
          </p:nvSpPr>
          <p:spPr>
            <a:xfrm flipH="1">
              <a:off x="4196318" y="1348282"/>
              <a:ext cx="206639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4" name="Line">
              <a:extLst>
                <a:ext uri="{FF2B5EF4-FFF2-40B4-BE49-F238E27FC236}">
                  <a16:creationId xmlns:a16="http://schemas.microsoft.com/office/drawing/2014/main" xmlns="" id="{2E6416CA-A753-49D0-8079-39A1D812FF62}"/>
                </a:ext>
              </a:extLst>
            </p:cNvPr>
            <p:cNvSpPr/>
            <p:nvPr/>
          </p:nvSpPr>
          <p:spPr>
            <a:xfrm flipH="1" flipV="1">
              <a:off x="5367875" y="3872538"/>
              <a:ext cx="681173" cy="7899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28575" cap="flat">
              <a:solidFill>
                <a:srgbClr val="213868"/>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cxnSp>
          <p:nvCxnSpPr>
            <p:cNvPr id="15" name="Straight Arrow Connector 16">
              <a:extLst>
                <a:ext uri="{FF2B5EF4-FFF2-40B4-BE49-F238E27FC236}">
                  <a16:creationId xmlns:a16="http://schemas.microsoft.com/office/drawing/2014/main" xmlns="" id="{CEF5969A-31D5-40B2-AE7E-11A9646707EB}"/>
                </a:ext>
              </a:extLst>
            </p:cNvPr>
            <p:cNvCxnSpPr/>
            <p:nvPr/>
          </p:nvCxnSpPr>
          <p:spPr>
            <a:xfrm flipV="1">
              <a:off x="6158804" y="1885849"/>
              <a:ext cx="3447013" cy="2922834"/>
            </a:xfrm>
            <a:prstGeom prst="straightConnector1">
              <a:avLst/>
            </a:prstGeom>
            <a:noFill/>
            <a:ln w="38103" cap="flat">
              <a:solidFill>
                <a:srgbClr val="213868"/>
              </a:solidFill>
              <a:prstDash val="solid"/>
              <a:miter/>
              <a:tailEnd type="arrow"/>
            </a:ln>
          </p:spPr>
        </p:cxnSp>
      </p:grpSp>
      <p:sp>
        <p:nvSpPr>
          <p:cNvPr id="16" name="Cross-sector partnerships">
            <a:extLst>
              <a:ext uri="{FF2B5EF4-FFF2-40B4-BE49-F238E27FC236}">
                <a16:creationId xmlns:a16="http://schemas.microsoft.com/office/drawing/2014/main" xmlns="" id="{075C3166-6238-47A4-8833-20798D81AF61}"/>
              </a:ext>
            </a:extLst>
          </p:cNvPr>
          <p:cNvSpPr txBox="1"/>
          <p:nvPr/>
        </p:nvSpPr>
        <p:spPr>
          <a:xfrm>
            <a:off x="322792" y="497451"/>
            <a:ext cx="3212415" cy="605296"/>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13868"/>
                </a:solidFill>
                <a:uFillTx/>
                <a:latin typeface="Helvetica Light"/>
              </a:rPr>
              <a:t>RIS3 – bāze politikas veidošanai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13868"/>
                </a:solidFill>
                <a:uFillTx/>
                <a:latin typeface="Helvetica Light"/>
              </a:rPr>
              <a:t>un īstenošanai</a:t>
            </a:r>
          </a:p>
        </p:txBody>
      </p:sp>
      <p:sp>
        <p:nvSpPr>
          <p:cNvPr id="17" name="Line">
            <a:extLst>
              <a:ext uri="{FF2B5EF4-FFF2-40B4-BE49-F238E27FC236}">
                <a16:creationId xmlns:a16="http://schemas.microsoft.com/office/drawing/2014/main" xmlns="" id="{1C18D370-9E27-438C-A5C9-13C308573E97}"/>
              </a:ext>
            </a:extLst>
          </p:cNvPr>
          <p:cNvSpPr/>
          <p:nvPr/>
        </p:nvSpPr>
        <p:spPr>
          <a:xfrm>
            <a:off x="19046" y="405874"/>
            <a:ext cx="3187698" cy="1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95"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AAB43B-CD78-4C5E-957A-A53AE01F3D8A}"/>
              </a:ext>
            </a:extLst>
          </p:cNvPr>
          <p:cNvSpPr txBox="1">
            <a:spLocks noGrp="1"/>
          </p:cNvSpPr>
          <p:nvPr>
            <p:ph type="ctrTitle"/>
          </p:nvPr>
        </p:nvSpPr>
        <p:spPr>
          <a:xfrm>
            <a:off x="1524003" y="1122361"/>
            <a:ext cx="9144000" cy="2387598"/>
          </a:xfrm>
        </p:spPr>
        <p:txBody>
          <a:bodyPr/>
          <a:lstStyle/>
          <a:p>
            <a:pPr lvl="0"/>
            <a:r>
              <a:rPr lang="lv-LV">
                <a:latin typeface="Arial" pitchFamily="34"/>
                <a:cs typeface="Arial" pitchFamily="34"/>
              </a:rPr>
              <a:t>Uzņēmējdarbības digitālā transformācija </a:t>
            </a:r>
          </a:p>
        </p:txBody>
      </p:sp>
      <p:sp>
        <p:nvSpPr>
          <p:cNvPr id="3" name="Subtitle 2">
            <a:extLst>
              <a:ext uri="{FF2B5EF4-FFF2-40B4-BE49-F238E27FC236}">
                <a16:creationId xmlns:a16="http://schemas.microsoft.com/office/drawing/2014/main" xmlns="" id="{691EF603-5BA6-4C24-A015-A7AABCD18404}"/>
              </a:ext>
            </a:extLst>
          </p:cNvPr>
          <p:cNvSpPr txBox="1">
            <a:spLocks noGrp="1"/>
          </p:cNvSpPr>
          <p:nvPr>
            <p:ph type="subTitle" idx="1"/>
          </p:nvPr>
        </p:nvSpPr>
        <p:spPr>
          <a:xfrm>
            <a:off x="1524003" y="3674013"/>
            <a:ext cx="9534147" cy="2387598"/>
          </a:xfrm>
        </p:spPr>
        <p:txBody>
          <a:bodyPr anchorCtr="0"/>
          <a:lstStyle/>
          <a:p>
            <a:pPr lvl="0" algn="l"/>
            <a:r>
              <a:rPr lang="lv-LV" sz="2000" b="1">
                <a:solidFill>
                  <a:srgbClr val="203864"/>
                </a:solidFill>
                <a:latin typeface="Arial" pitchFamily="34"/>
                <a:cs typeface="Arial" pitchFamily="34"/>
              </a:rPr>
              <a:t>PIEEJA PRAKSĒ</a:t>
            </a:r>
          </a:p>
          <a:p>
            <a:pPr lvl="0" algn="l"/>
            <a:endParaRPr lang="lv-LV">
              <a:solidFill>
                <a:srgbClr val="203864"/>
              </a:solidFill>
              <a:latin typeface="Arial" pitchFamily="34"/>
              <a:cs typeface="Arial" pitchFamily="34"/>
            </a:endParaRPr>
          </a:p>
          <a:p>
            <a:pPr lvl="0" algn="l"/>
            <a:r>
              <a:rPr lang="lv-LV" sz="1700">
                <a:solidFill>
                  <a:srgbClr val="203864"/>
                </a:solidFill>
                <a:latin typeface="Arial" pitchFamily="34"/>
                <a:cs typeface="Arial" pitchFamily="34"/>
              </a:rPr>
              <a:t>Ekonomikas ministrijas</a:t>
            </a:r>
          </a:p>
          <a:p>
            <a:pPr lvl="0" algn="l"/>
            <a:r>
              <a:rPr lang="lv-LV" sz="1700">
                <a:solidFill>
                  <a:srgbClr val="203864"/>
                </a:solidFill>
                <a:latin typeface="Arial" pitchFamily="34"/>
                <a:cs typeface="Arial" pitchFamily="34"/>
              </a:rPr>
              <a:t>Valsts sekretārs </a:t>
            </a:r>
          </a:p>
          <a:p>
            <a:pPr lvl="0" algn="l"/>
            <a:r>
              <a:rPr lang="lv-LV" sz="1700">
                <a:solidFill>
                  <a:srgbClr val="203864"/>
                </a:solidFill>
                <a:latin typeface="Arial" pitchFamily="34"/>
                <a:cs typeface="Arial" pitchFamily="34"/>
              </a:rPr>
              <a:t>Ēriks Eglītis </a:t>
            </a:r>
          </a:p>
          <a:p>
            <a:pPr lvl="0" algn="l"/>
            <a:r>
              <a:rPr lang="lv-LV" sz="1700">
                <a:solidFill>
                  <a:srgbClr val="203864"/>
                </a:solidFill>
                <a:latin typeface="Arial" pitchFamily="34"/>
                <a:cs typeface="Arial" pitchFamily="34"/>
              </a:rPr>
              <a:t>2019. gada 30.maijs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DCACDC4B-5F84-415B-AD5F-95C795B929A4}"/>
              </a:ext>
            </a:extLst>
          </p:cNvPr>
          <p:cNvSpPr/>
          <p:nvPr/>
        </p:nvSpPr>
        <p:spPr>
          <a:xfrm>
            <a:off x="126333" y="3562118"/>
            <a:ext cx="1458632" cy="127503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FFFFFF"/>
              </a:solidFill>
              <a:uFillTx/>
              <a:latin typeface="Tw Cen MT"/>
            </a:endParaRPr>
          </a:p>
        </p:txBody>
      </p:sp>
      <p:sp>
        <p:nvSpPr>
          <p:cNvPr id="3" name="Rectangle: Rounded Corners 5">
            <a:extLst>
              <a:ext uri="{FF2B5EF4-FFF2-40B4-BE49-F238E27FC236}">
                <a16:creationId xmlns:a16="http://schemas.microsoft.com/office/drawing/2014/main" xmlns="" id="{095E6756-CAD8-411A-B2AB-0B40336B6A15}"/>
              </a:ext>
            </a:extLst>
          </p:cNvPr>
          <p:cNvSpPr/>
          <p:nvPr/>
        </p:nvSpPr>
        <p:spPr>
          <a:xfrm>
            <a:off x="1678353" y="1250853"/>
            <a:ext cx="2131182" cy="40715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FFFFFF"/>
              </a:solidFill>
              <a:uFillTx/>
              <a:latin typeface="Tw Cen MT"/>
            </a:endParaRPr>
          </a:p>
        </p:txBody>
      </p:sp>
      <p:sp>
        <p:nvSpPr>
          <p:cNvPr id="4" name="Rectangle: Rounded Corners 6">
            <a:extLst>
              <a:ext uri="{FF2B5EF4-FFF2-40B4-BE49-F238E27FC236}">
                <a16:creationId xmlns:a16="http://schemas.microsoft.com/office/drawing/2014/main" xmlns="" id="{50FE1F46-AA93-4E91-95AC-0C9F4476126B}"/>
              </a:ext>
            </a:extLst>
          </p:cNvPr>
          <p:cNvSpPr/>
          <p:nvPr/>
        </p:nvSpPr>
        <p:spPr>
          <a:xfrm>
            <a:off x="4201347" y="1261524"/>
            <a:ext cx="1991965" cy="407154"/>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FFFFFF"/>
              </a:solidFill>
              <a:uFillTx/>
              <a:latin typeface="Tw Cen MT"/>
            </a:endParaRPr>
          </a:p>
        </p:txBody>
      </p:sp>
      <p:sp>
        <p:nvSpPr>
          <p:cNvPr id="5" name="Rectangle: Rounded Corners 7">
            <a:extLst>
              <a:ext uri="{FF2B5EF4-FFF2-40B4-BE49-F238E27FC236}">
                <a16:creationId xmlns:a16="http://schemas.microsoft.com/office/drawing/2014/main" xmlns="" id="{3C2CD21F-D43C-40B3-A4ED-9CADAD558ABF}"/>
              </a:ext>
            </a:extLst>
          </p:cNvPr>
          <p:cNvSpPr/>
          <p:nvPr/>
        </p:nvSpPr>
        <p:spPr>
          <a:xfrm>
            <a:off x="109161" y="1970632"/>
            <a:ext cx="1440993" cy="1342832"/>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FFFFFF"/>
              </a:solidFill>
              <a:uFillTx/>
              <a:latin typeface="Tw Cen MT"/>
            </a:endParaRPr>
          </a:p>
        </p:txBody>
      </p:sp>
      <p:sp>
        <p:nvSpPr>
          <p:cNvPr id="6" name="TextBox 8">
            <a:extLst>
              <a:ext uri="{FF2B5EF4-FFF2-40B4-BE49-F238E27FC236}">
                <a16:creationId xmlns:a16="http://schemas.microsoft.com/office/drawing/2014/main" xmlns="" id="{D64F25AC-E3F2-4012-8596-79C3CDB47EC9}"/>
              </a:ext>
            </a:extLst>
          </p:cNvPr>
          <p:cNvSpPr txBox="1"/>
          <p:nvPr/>
        </p:nvSpPr>
        <p:spPr>
          <a:xfrm>
            <a:off x="4359219" y="1316306"/>
            <a:ext cx="1757147"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all" spc="0" baseline="0">
                <a:solidFill>
                  <a:srgbClr val="203864"/>
                </a:solidFill>
                <a:uFillTx/>
                <a:latin typeface="Helvetica Light"/>
                <a:cs typeface="Times New Roman" pitchFamily="18"/>
              </a:rPr>
              <a:t>Starpnozaru</a:t>
            </a:r>
          </a:p>
        </p:txBody>
      </p:sp>
      <p:sp>
        <p:nvSpPr>
          <p:cNvPr id="7" name="TextBox 9">
            <a:extLst>
              <a:ext uri="{FF2B5EF4-FFF2-40B4-BE49-F238E27FC236}">
                <a16:creationId xmlns:a16="http://schemas.microsoft.com/office/drawing/2014/main" xmlns="" id="{0378199B-F63F-4D3D-A13F-51A1B3CF665F}"/>
              </a:ext>
            </a:extLst>
          </p:cNvPr>
          <p:cNvSpPr txBox="1"/>
          <p:nvPr/>
        </p:nvSpPr>
        <p:spPr>
          <a:xfrm>
            <a:off x="2173190" y="1273393"/>
            <a:ext cx="1674815"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all" spc="0" baseline="0">
                <a:solidFill>
                  <a:srgbClr val="203864"/>
                </a:solidFill>
                <a:uFillTx/>
                <a:latin typeface="Helvetica Light"/>
                <a:cs typeface="Times New Roman" pitchFamily="18"/>
              </a:rPr>
              <a:t>Nozares</a:t>
            </a:r>
          </a:p>
        </p:txBody>
      </p:sp>
      <p:sp>
        <p:nvSpPr>
          <p:cNvPr id="8" name="TextBox 9">
            <a:extLst>
              <a:ext uri="{FF2B5EF4-FFF2-40B4-BE49-F238E27FC236}">
                <a16:creationId xmlns:a16="http://schemas.microsoft.com/office/drawing/2014/main" xmlns="" id="{B18000FE-C8CD-4AD0-B32C-F06A9E40B841}"/>
              </a:ext>
            </a:extLst>
          </p:cNvPr>
          <p:cNvSpPr txBox="1"/>
          <p:nvPr/>
        </p:nvSpPr>
        <p:spPr>
          <a:xfrm>
            <a:off x="24240" y="2322813"/>
            <a:ext cx="1550100"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cs typeface="Times New Roman" pitchFamily="18"/>
              </a:rPr>
              <a:t>Nacionālā līmeņa klasteri</a:t>
            </a:r>
          </a:p>
        </p:txBody>
      </p:sp>
      <p:sp>
        <p:nvSpPr>
          <p:cNvPr id="9" name="TextBox 10">
            <a:extLst>
              <a:ext uri="{FF2B5EF4-FFF2-40B4-BE49-F238E27FC236}">
                <a16:creationId xmlns:a16="http://schemas.microsoft.com/office/drawing/2014/main" xmlns="" id="{AC11E511-D5CD-4CDC-A19E-B25F3F1AE76D}"/>
              </a:ext>
            </a:extLst>
          </p:cNvPr>
          <p:cNvSpPr txBox="1"/>
          <p:nvPr/>
        </p:nvSpPr>
        <p:spPr>
          <a:xfrm>
            <a:off x="37133" y="3893295"/>
            <a:ext cx="1558969"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cs typeface="Times New Roman" pitchFamily="18"/>
              </a:rPr>
              <a:t>Reģionālā līmeņa klasteri</a:t>
            </a:r>
          </a:p>
        </p:txBody>
      </p:sp>
      <p:pic>
        <p:nvPicPr>
          <p:cNvPr id="10" name="Picture 34">
            <a:extLst>
              <a:ext uri="{FF2B5EF4-FFF2-40B4-BE49-F238E27FC236}">
                <a16:creationId xmlns:a16="http://schemas.microsoft.com/office/drawing/2014/main" xmlns="" id="{4D142645-F9C0-4F22-89E3-F8EEC6006C8A}"/>
              </a:ext>
            </a:extLst>
          </p:cNvPr>
          <p:cNvPicPr>
            <a:picLocks noChangeAspect="1"/>
          </p:cNvPicPr>
          <p:nvPr/>
        </p:nvPicPr>
        <p:blipFill>
          <a:blip r:embed="rId3"/>
          <a:stretch>
            <a:fillRect/>
          </a:stretch>
        </p:blipFill>
        <p:spPr>
          <a:xfrm>
            <a:off x="0" y="284378"/>
            <a:ext cx="3225061" cy="67062"/>
          </a:xfrm>
          <a:prstGeom prst="rect">
            <a:avLst/>
          </a:prstGeom>
          <a:noFill/>
          <a:ln cap="flat">
            <a:noFill/>
          </a:ln>
        </p:spPr>
      </p:pic>
      <p:sp>
        <p:nvSpPr>
          <p:cNvPr id="11" name="Rectangle 36">
            <a:extLst>
              <a:ext uri="{FF2B5EF4-FFF2-40B4-BE49-F238E27FC236}">
                <a16:creationId xmlns:a16="http://schemas.microsoft.com/office/drawing/2014/main" xmlns="" id="{ECCB0A6E-5436-4F00-B5F7-6B4FFB98D88F}"/>
              </a:ext>
            </a:extLst>
          </p:cNvPr>
          <p:cNvSpPr/>
          <p:nvPr/>
        </p:nvSpPr>
        <p:spPr>
          <a:xfrm>
            <a:off x="139848" y="429786"/>
            <a:ext cx="2357432"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Atbalsta iespējas  </a:t>
            </a:r>
          </a:p>
        </p:txBody>
      </p:sp>
      <p:grpSp>
        <p:nvGrpSpPr>
          <p:cNvPr id="12" name="Group 27">
            <a:extLst>
              <a:ext uri="{FF2B5EF4-FFF2-40B4-BE49-F238E27FC236}">
                <a16:creationId xmlns:a16="http://schemas.microsoft.com/office/drawing/2014/main" xmlns="" id="{C41D6A7D-6D68-4115-B69C-8AA7FF5ED96C}"/>
              </a:ext>
            </a:extLst>
          </p:cNvPr>
          <p:cNvGrpSpPr/>
          <p:nvPr/>
        </p:nvGrpSpPr>
        <p:grpSpPr>
          <a:xfrm>
            <a:off x="1641302" y="1888217"/>
            <a:ext cx="4552002" cy="3061292"/>
            <a:chOff x="1641302" y="1888217"/>
            <a:chExt cx="4552002" cy="3061292"/>
          </a:xfrm>
        </p:grpSpPr>
        <p:cxnSp>
          <p:nvCxnSpPr>
            <p:cNvPr id="13" name="Straight Connector 40">
              <a:extLst>
                <a:ext uri="{FF2B5EF4-FFF2-40B4-BE49-F238E27FC236}">
                  <a16:creationId xmlns:a16="http://schemas.microsoft.com/office/drawing/2014/main" xmlns="" id="{243839A5-1D4D-4AC6-A973-EE7716BDA056}"/>
                </a:ext>
              </a:extLst>
            </p:cNvPr>
            <p:cNvCxnSpPr/>
            <p:nvPr/>
          </p:nvCxnSpPr>
          <p:spPr>
            <a:xfrm>
              <a:off x="3923763" y="1888217"/>
              <a:ext cx="0" cy="3001098"/>
            </a:xfrm>
            <a:prstGeom prst="straightConnector1">
              <a:avLst/>
            </a:prstGeom>
            <a:noFill/>
            <a:ln w="38103" cap="flat">
              <a:solidFill>
                <a:srgbClr val="F8CBAD"/>
              </a:solidFill>
              <a:custDash>
                <a:ds d="799927" sp="799927"/>
              </a:custDash>
              <a:miter/>
            </a:ln>
          </p:spPr>
        </p:cxnSp>
        <p:cxnSp>
          <p:nvCxnSpPr>
            <p:cNvPr id="14" name="Straight Connector 41">
              <a:extLst>
                <a:ext uri="{FF2B5EF4-FFF2-40B4-BE49-F238E27FC236}">
                  <a16:creationId xmlns:a16="http://schemas.microsoft.com/office/drawing/2014/main" xmlns="" id="{1406004D-B5A2-4A27-B26A-7814EF92ACC6}"/>
                </a:ext>
              </a:extLst>
            </p:cNvPr>
            <p:cNvCxnSpPr/>
            <p:nvPr/>
          </p:nvCxnSpPr>
          <p:spPr>
            <a:xfrm flipV="1">
              <a:off x="1641302" y="3451110"/>
              <a:ext cx="4552002" cy="11823"/>
            </a:xfrm>
            <a:prstGeom prst="straightConnector1">
              <a:avLst/>
            </a:prstGeom>
            <a:noFill/>
            <a:ln w="38103" cap="flat">
              <a:solidFill>
                <a:srgbClr val="F8CBAD"/>
              </a:solidFill>
              <a:custDash>
                <a:ds d="799927" sp="799927"/>
              </a:custDash>
              <a:miter/>
            </a:ln>
          </p:spPr>
        </p:cxnSp>
        <p:grpSp>
          <p:nvGrpSpPr>
            <p:cNvPr id="15" name="Group 25">
              <a:extLst>
                <a:ext uri="{FF2B5EF4-FFF2-40B4-BE49-F238E27FC236}">
                  <a16:creationId xmlns:a16="http://schemas.microsoft.com/office/drawing/2014/main" xmlns="" id="{83DED060-DC3A-46C6-8E54-A855D9278670}"/>
                </a:ext>
              </a:extLst>
            </p:cNvPr>
            <p:cNvGrpSpPr/>
            <p:nvPr/>
          </p:nvGrpSpPr>
          <p:grpSpPr>
            <a:xfrm>
              <a:off x="1717828" y="1963756"/>
              <a:ext cx="4413159" cy="2985753"/>
              <a:chOff x="1717828" y="1963756"/>
              <a:chExt cx="4413159" cy="2985753"/>
            </a:xfrm>
          </p:grpSpPr>
          <p:pic>
            <p:nvPicPr>
              <p:cNvPr id="16" name="Picture 4" descr="https://www.em.gov.lv/resources/web/images/klasteri/905db59c34fcf567b3d8f24e73f7c0b5_lkbk_lv_x.jpg">
                <a:extLst>
                  <a:ext uri="{FF2B5EF4-FFF2-40B4-BE49-F238E27FC236}">
                    <a16:creationId xmlns:a16="http://schemas.microsoft.com/office/drawing/2014/main" xmlns="" id="{C49FD55A-1087-4A6C-906E-00A4C8B30179}"/>
                  </a:ext>
                </a:extLst>
              </p:cNvPr>
              <p:cNvPicPr>
                <a:picLocks noChangeAspect="1"/>
              </p:cNvPicPr>
              <p:nvPr/>
            </p:nvPicPr>
            <p:blipFill>
              <a:blip r:embed="rId4"/>
              <a:srcRect/>
              <a:stretch>
                <a:fillRect/>
              </a:stretch>
            </p:blipFill>
            <p:spPr>
              <a:xfrm>
                <a:off x="2668146" y="2989749"/>
                <a:ext cx="1189744" cy="333079"/>
              </a:xfrm>
              <a:prstGeom prst="rect">
                <a:avLst/>
              </a:prstGeom>
              <a:noFill/>
              <a:ln cap="flat">
                <a:noFill/>
              </a:ln>
            </p:spPr>
          </p:pic>
          <p:pic>
            <p:nvPicPr>
              <p:cNvPr id="17" name="Picture 2" descr="https://www.em.gov.lv/resources/web/images/klasteri/klasteris-lv-logo-500x188.png">
                <a:extLst>
                  <a:ext uri="{FF2B5EF4-FFF2-40B4-BE49-F238E27FC236}">
                    <a16:creationId xmlns:a16="http://schemas.microsoft.com/office/drawing/2014/main" xmlns="" id="{2832559B-29AA-4E91-819D-09F721A801F8}"/>
                  </a:ext>
                </a:extLst>
              </p:cNvPr>
              <p:cNvPicPr>
                <a:picLocks noChangeAspect="1"/>
              </p:cNvPicPr>
              <p:nvPr/>
            </p:nvPicPr>
            <p:blipFill>
              <a:blip r:embed="rId5"/>
              <a:srcRect/>
              <a:stretch>
                <a:fillRect/>
              </a:stretch>
            </p:blipFill>
            <p:spPr>
              <a:xfrm>
                <a:off x="2667826" y="3568436"/>
                <a:ext cx="1138299" cy="498613"/>
              </a:xfrm>
              <a:prstGeom prst="rect">
                <a:avLst/>
              </a:prstGeom>
              <a:noFill/>
              <a:ln cap="flat">
                <a:noFill/>
              </a:ln>
            </p:spPr>
          </p:pic>
          <p:pic>
            <p:nvPicPr>
              <p:cNvPr id="18" name="Picture 6" descr="https://www.em.gov.lv/resources/web/images/pi/LV-logo.png">
                <a:extLst>
                  <a:ext uri="{FF2B5EF4-FFF2-40B4-BE49-F238E27FC236}">
                    <a16:creationId xmlns:a16="http://schemas.microsoft.com/office/drawing/2014/main" xmlns="" id="{C907EC8F-293B-443C-A373-6E5593DA9CF2}"/>
                  </a:ext>
                </a:extLst>
              </p:cNvPr>
              <p:cNvPicPr>
                <a:picLocks noChangeAspect="1"/>
              </p:cNvPicPr>
              <p:nvPr/>
            </p:nvPicPr>
            <p:blipFill>
              <a:blip r:embed="rId6"/>
              <a:srcRect/>
              <a:stretch>
                <a:fillRect/>
              </a:stretch>
            </p:blipFill>
            <p:spPr>
              <a:xfrm>
                <a:off x="4105875" y="4354427"/>
                <a:ext cx="1032357" cy="383234"/>
              </a:xfrm>
              <a:prstGeom prst="rect">
                <a:avLst/>
              </a:prstGeom>
              <a:noFill/>
              <a:ln cap="flat">
                <a:noFill/>
              </a:ln>
            </p:spPr>
          </p:pic>
          <p:pic>
            <p:nvPicPr>
              <p:cNvPr id="19" name="Picture 8" descr="https://www.em.gov.lv/resources/web/images/pi/EnterGauja.jpeg">
                <a:extLst>
                  <a:ext uri="{FF2B5EF4-FFF2-40B4-BE49-F238E27FC236}">
                    <a16:creationId xmlns:a16="http://schemas.microsoft.com/office/drawing/2014/main" xmlns="" id="{7FEC4A1E-1925-4005-93D8-B3AC607986E8}"/>
                  </a:ext>
                </a:extLst>
              </p:cNvPr>
              <p:cNvPicPr>
                <a:picLocks noChangeAspect="1"/>
              </p:cNvPicPr>
              <p:nvPr/>
            </p:nvPicPr>
            <p:blipFill>
              <a:blip r:embed="rId7"/>
              <a:srcRect/>
              <a:stretch>
                <a:fillRect/>
              </a:stretch>
            </p:blipFill>
            <p:spPr>
              <a:xfrm>
                <a:off x="1893484" y="3798317"/>
                <a:ext cx="571298" cy="838477"/>
              </a:xfrm>
              <a:prstGeom prst="rect">
                <a:avLst/>
              </a:prstGeom>
              <a:noFill/>
              <a:ln cap="flat">
                <a:noFill/>
              </a:ln>
            </p:spPr>
          </p:pic>
          <p:pic>
            <p:nvPicPr>
              <p:cNvPr id="20" name="Picture 10" descr="https://www.em.gov.lv/resources/web/images/pi/IT%20Cluster_logo.jpg">
                <a:extLst>
                  <a:ext uri="{FF2B5EF4-FFF2-40B4-BE49-F238E27FC236}">
                    <a16:creationId xmlns:a16="http://schemas.microsoft.com/office/drawing/2014/main" xmlns="" id="{272D64EF-8AA1-46D6-B07C-D831C875D4B6}"/>
                  </a:ext>
                </a:extLst>
              </p:cNvPr>
              <p:cNvPicPr>
                <a:picLocks noChangeAspect="1"/>
              </p:cNvPicPr>
              <p:nvPr/>
            </p:nvPicPr>
            <p:blipFill>
              <a:blip r:embed="rId8"/>
              <a:srcRect/>
              <a:stretch>
                <a:fillRect/>
              </a:stretch>
            </p:blipFill>
            <p:spPr>
              <a:xfrm>
                <a:off x="3265304" y="1983489"/>
                <a:ext cx="599471" cy="930685"/>
              </a:xfrm>
              <a:prstGeom prst="rect">
                <a:avLst/>
              </a:prstGeom>
              <a:noFill/>
              <a:ln cap="flat">
                <a:noFill/>
              </a:ln>
            </p:spPr>
          </p:pic>
          <p:pic>
            <p:nvPicPr>
              <p:cNvPr id="21" name="Picture 12" descr="https://www.em.gov.lv/resources/web/images/pi/logo.png">
                <a:extLst>
                  <a:ext uri="{FF2B5EF4-FFF2-40B4-BE49-F238E27FC236}">
                    <a16:creationId xmlns:a16="http://schemas.microsoft.com/office/drawing/2014/main" xmlns="" id="{AB39A956-9F0B-4645-BD36-A12F58332EE5}"/>
                  </a:ext>
                </a:extLst>
              </p:cNvPr>
              <p:cNvPicPr>
                <a:picLocks noChangeAspect="1"/>
              </p:cNvPicPr>
              <p:nvPr/>
            </p:nvPicPr>
            <p:blipFill>
              <a:blip r:embed="rId9"/>
              <a:srcRect/>
              <a:stretch>
                <a:fillRect/>
              </a:stretch>
            </p:blipFill>
            <p:spPr>
              <a:xfrm>
                <a:off x="1737076" y="1963756"/>
                <a:ext cx="599471" cy="389616"/>
              </a:xfrm>
              <a:prstGeom prst="rect">
                <a:avLst/>
              </a:prstGeom>
              <a:noFill/>
              <a:ln cap="flat">
                <a:noFill/>
              </a:ln>
            </p:spPr>
          </p:pic>
          <p:pic>
            <p:nvPicPr>
              <p:cNvPr id="22" name="Picture 14" descr="https://www.em.gov.lv/resources/web/images/pi/latvijas%20eksporta%20klasteris%20LOGO.JPG">
                <a:extLst>
                  <a:ext uri="{FF2B5EF4-FFF2-40B4-BE49-F238E27FC236}">
                    <a16:creationId xmlns:a16="http://schemas.microsoft.com/office/drawing/2014/main" xmlns="" id="{D022ACB6-6766-4855-95B7-A484706F61B1}"/>
                  </a:ext>
                </a:extLst>
              </p:cNvPr>
              <p:cNvPicPr>
                <a:picLocks noChangeAspect="1"/>
              </p:cNvPicPr>
              <p:nvPr/>
            </p:nvPicPr>
            <p:blipFill>
              <a:blip r:embed="rId10"/>
              <a:srcRect/>
              <a:stretch>
                <a:fillRect/>
              </a:stretch>
            </p:blipFill>
            <p:spPr>
              <a:xfrm>
                <a:off x="5339428" y="4155609"/>
                <a:ext cx="678155" cy="793900"/>
              </a:xfrm>
              <a:prstGeom prst="rect">
                <a:avLst/>
              </a:prstGeom>
              <a:noFill/>
              <a:ln cap="flat">
                <a:noFill/>
              </a:ln>
            </p:spPr>
          </p:pic>
          <p:pic>
            <p:nvPicPr>
              <p:cNvPr id="23" name="Picture 16" descr="https://www.em.gov.lv/resources/web/images/pi/LETERA.jpg">
                <a:extLst>
                  <a:ext uri="{FF2B5EF4-FFF2-40B4-BE49-F238E27FC236}">
                    <a16:creationId xmlns:a16="http://schemas.microsoft.com/office/drawing/2014/main" xmlns="" id="{823D54DB-96B6-497A-B481-C7E5B9087593}"/>
                  </a:ext>
                </a:extLst>
              </p:cNvPr>
              <p:cNvPicPr>
                <a:picLocks noChangeAspect="1"/>
              </p:cNvPicPr>
              <p:nvPr/>
            </p:nvPicPr>
            <p:blipFill>
              <a:blip r:embed="rId11"/>
              <a:srcRect/>
              <a:stretch>
                <a:fillRect/>
              </a:stretch>
            </p:blipFill>
            <p:spPr>
              <a:xfrm>
                <a:off x="1717828" y="2856256"/>
                <a:ext cx="888906" cy="517779"/>
              </a:xfrm>
              <a:prstGeom prst="rect">
                <a:avLst/>
              </a:prstGeom>
              <a:noFill/>
              <a:ln cap="flat">
                <a:noFill/>
              </a:ln>
            </p:spPr>
          </p:pic>
          <p:pic>
            <p:nvPicPr>
              <p:cNvPr id="24" name="Picture 18" descr="https://www.em.gov.lv/resources/web/images/klasteri/klastera_logo.jpg">
                <a:extLst>
                  <a:ext uri="{FF2B5EF4-FFF2-40B4-BE49-F238E27FC236}">
                    <a16:creationId xmlns:a16="http://schemas.microsoft.com/office/drawing/2014/main" xmlns="" id="{F0C62568-A69E-4DD2-8C69-3A03CC0B83BC}"/>
                  </a:ext>
                </a:extLst>
              </p:cNvPr>
              <p:cNvPicPr>
                <a:picLocks noChangeAspect="1"/>
              </p:cNvPicPr>
              <p:nvPr/>
            </p:nvPicPr>
            <p:blipFill>
              <a:blip r:embed="rId12"/>
              <a:srcRect/>
              <a:stretch>
                <a:fillRect/>
              </a:stretch>
            </p:blipFill>
            <p:spPr>
              <a:xfrm>
                <a:off x="2602638" y="4168475"/>
                <a:ext cx="1233461" cy="468319"/>
              </a:xfrm>
              <a:prstGeom prst="rect">
                <a:avLst/>
              </a:prstGeom>
              <a:noFill/>
              <a:ln cap="flat">
                <a:noFill/>
              </a:ln>
            </p:spPr>
          </p:pic>
          <p:pic>
            <p:nvPicPr>
              <p:cNvPr id="25" name="Picture 20" descr="https://www.em.gov.lv/resources/web/images/pi/masoc_PNG_500X187.png">
                <a:extLst>
                  <a:ext uri="{FF2B5EF4-FFF2-40B4-BE49-F238E27FC236}">
                    <a16:creationId xmlns:a16="http://schemas.microsoft.com/office/drawing/2014/main" xmlns="" id="{72CF33FD-C791-4CCC-B367-E3DCD4A33A00}"/>
                  </a:ext>
                </a:extLst>
              </p:cNvPr>
              <p:cNvPicPr>
                <a:picLocks noChangeAspect="1"/>
              </p:cNvPicPr>
              <p:nvPr/>
            </p:nvPicPr>
            <p:blipFill>
              <a:blip r:embed="rId13"/>
              <a:srcRect/>
              <a:stretch>
                <a:fillRect/>
              </a:stretch>
            </p:blipFill>
            <p:spPr>
              <a:xfrm>
                <a:off x="2082509" y="2465322"/>
                <a:ext cx="1027438" cy="448851"/>
              </a:xfrm>
              <a:prstGeom prst="rect">
                <a:avLst/>
              </a:prstGeom>
              <a:noFill/>
              <a:ln cap="flat">
                <a:noFill/>
              </a:ln>
            </p:spPr>
          </p:pic>
          <p:pic>
            <p:nvPicPr>
              <p:cNvPr id="26" name="Picture 22" descr="https://www.em.gov.lv/resources/web/images/pi/ppkk-logo.jpg">
                <a:extLst>
                  <a:ext uri="{FF2B5EF4-FFF2-40B4-BE49-F238E27FC236}">
                    <a16:creationId xmlns:a16="http://schemas.microsoft.com/office/drawing/2014/main" xmlns="" id="{3D4E7A9E-3889-42F9-B860-9D3674ACC2C3}"/>
                  </a:ext>
                </a:extLst>
              </p:cNvPr>
              <p:cNvPicPr>
                <a:picLocks noChangeAspect="1"/>
              </p:cNvPicPr>
              <p:nvPr/>
            </p:nvPicPr>
            <p:blipFill>
              <a:blip r:embed="rId14"/>
              <a:srcRect/>
              <a:stretch>
                <a:fillRect/>
              </a:stretch>
            </p:blipFill>
            <p:spPr>
              <a:xfrm>
                <a:off x="2376681" y="2024490"/>
                <a:ext cx="888403" cy="434211"/>
              </a:xfrm>
              <a:prstGeom prst="rect">
                <a:avLst/>
              </a:prstGeom>
              <a:noFill/>
              <a:ln cap="flat">
                <a:noFill/>
              </a:ln>
            </p:spPr>
          </p:pic>
          <p:pic>
            <p:nvPicPr>
              <p:cNvPr id="27" name="Picture 24" descr="https://www.em.gov.lv/resources/web/images/pi/Cleantech_Latvia_logo_LIELS.png">
                <a:extLst>
                  <a:ext uri="{FF2B5EF4-FFF2-40B4-BE49-F238E27FC236}">
                    <a16:creationId xmlns:a16="http://schemas.microsoft.com/office/drawing/2014/main" xmlns="" id="{000FFE2A-4765-4BB8-8920-82913BAFAB94}"/>
                  </a:ext>
                </a:extLst>
              </p:cNvPr>
              <p:cNvPicPr>
                <a:picLocks noChangeAspect="1"/>
              </p:cNvPicPr>
              <p:nvPr/>
            </p:nvPicPr>
            <p:blipFill>
              <a:blip r:embed="rId15"/>
              <a:srcRect/>
              <a:stretch>
                <a:fillRect/>
              </a:stretch>
            </p:blipFill>
            <p:spPr>
              <a:xfrm>
                <a:off x="4103534" y="2008571"/>
                <a:ext cx="2027453" cy="543126"/>
              </a:xfrm>
              <a:prstGeom prst="rect">
                <a:avLst/>
              </a:prstGeom>
              <a:noFill/>
              <a:ln cap="flat">
                <a:noFill/>
              </a:ln>
            </p:spPr>
          </p:pic>
          <p:pic>
            <p:nvPicPr>
              <p:cNvPr id="28" name="Picture 26" descr="https://www.em.gov.lv/resources/web/images/pi/Smart_city.png">
                <a:extLst>
                  <a:ext uri="{FF2B5EF4-FFF2-40B4-BE49-F238E27FC236}">
                    <a16:creationId xmlns:a16="http://schemas.microsoft.com/office/drawing/2014/main" xmlns="" id="{5F9A2581-19AC-4D01-8036-8A0D058107BA}"/>
                  </a:ext>
                </a:extLst>
              </p:cNvPr>
              <p:cNvPicPr>
                <a:picLocks noChangeAspect="1"/>
              </p:cNvPicPr>
              <p:nvPr/>
            </p:nvPicPr>
            <p:blipFill>
              <a:blip r:embed="rId16"/>
              <a:srcRect/>
              <a:stretch>
                <a:fillRect/>
              </a:stretch>
            </p:blipFill>
            <p:spPr>
              <a:xfrm>
                <a:off x="3988932" y="3698555"/>
                <a:ext cx="1178817" cy="431349"/>
              </a:xfrm>
              <a:prstGeom prst="rect">
                <a:avLst/>
              </a:prstGeom>
              <a:noFill/>
              <a:ln cap="flat">
                <a:noFill/>
              </a:ln>
            </p:spPr>
          </p:pic>
          <p:pic>
            <p:nvPicPr>
              <p:cNvPr id="29" name="Picture 30" descr="https://www.em.gov.lv/resources/web/images/klasteri/DAIF.jpg">
                <a:extLst>
                  <a:ext uri="{FF2B5EF4-FFF2-40B4-BE49-F238E27FC236}">
                    <a16:creationId xmlns:a16="http://schemas.microsoft.com/office/drawing/2014/main" xmlns="" id="{86ECCDEA-1F11-45B9-96F9-CB858C1FA34E}"/>
                  </a:ext>
                </a:extLst>
              </p:cNvPr>
              <p:cNvPicPr>
                <a:picLocks noChangeAspect="1"/>
              </p:cNvPicPr>
              <p:nvPr/>
            </p:nvPicPr>
            <p:blipFill>
              <a:blip r:embed="rId17"/>
              <a:srcRect/>
              <a:stretch>
                <a:fillRect/>
              </a:stretch>
            </p:blipFill>
            <p:spPr>
              <a:xfrm>
                <a:off x="5320701" y="3545320"/>
                <a:ext cx="696882" cy="540456"/>
              </a:xfrm>
              <a:prstGeom prst="rect">
                <a:avLst/>
              </a:prstGeom>
              <a:noFill/>
              <a:ln cap="flat">
                <a:noFill/>
              </a:ln>
            </p:spPr>
          </p:pic>
          <p:pic>
            <p:nvPicPr>
              <p:cNvPr id="30" name="Picture 32" descr="http://lla.lv/wp-content/uploads/2015/10/LSCC-e1494620066461.png">
                <a:extLst>
                  <a:ext uri="{FF2B5EF4-FFF2-40B4-BE49-F238E27FC236}">
                    <a16:creationId xmlns:a16="http://schemas.microsoft.com/office/drawing/2014/main" xmlns="" id="{ABADBB66-8BE8-42D0-8E08-E162C6A435AC}"/>
                  </a:ext>
                </a:extLst>
              </p:cNvPr>
              <p:cNvPicPr>
                <a:picLocks noChangeAspect="1"/>
              </p:cNvPicPr>
              <p:nvPr/>
            </p:nvPicPr>
            <p:blipFill>
              <a:blip r:embed="rId18"/>
              <a:srcRect l="24513" r="22559" b="9563"/>
              <a:stretch>
                <a:fillRect/>
              </a:stretch>
            </p:blipFill>
            <p:spPr>
              <a:xfrm>
                <a:off x="4769748" y="2615202"/>
                <a:ext cx="1176128" cy="737408"/>
              </a:xfrm>
              <a:prstGeom prst="rect">
                <a:avLst/>
              </a:prstGeom>
              <a:noFill/>
              <a:ln cap="flat">
                <a:noFill/>
              </a:ln>
            </p:spPr>
          </p:pic>
        </p:grpSp>
      </p:grpSp>
      <p:sp>
        <p:nvSpPr>
          <p:cNvPr id="31" name="Rectangle: Rounded Corners 71">
            <a:extLst>
              <a:ext uri="{FF2B5EF4-FFF2-40B4-BE49-F238E27FC236}">
                <a16:creationId xmlns:a16="http://schemas.microsoft.com/office/drawing/2014/main" xmlns="" id="{C9813056-3A00-48C4-B91C-3E76BFD27A3C}"/>
              </a:ext>
            </a:extLst>
          </p:cNvPr>
          <p:cNvSpPr/>
          <p:nvPr/>
        </p:nvSpPr>
        <p:spPr>
          <a:xfrm>
            <a:off x="7147691" y="1944361"/>
            <a:ext cx="2675854" cy="121747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15113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cs typeface="Times New Roman" pitchFamily="18"/>
              </a:rPr>
              <a:t>No 2019. gada 1. janvāra pieejamais finansējums: </a:t>
            </a:r>
          </a:p>
          <a:p>
            <a:pPr marL="0" marR="0" lvl="0" indent="0" algn="ctr" defTabSz="15113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effectLst>
                  <a:outerShdw dist="38096" dir="2700000">
                    <a:srgbClr val="000000"/>
                  </a:outerShdw>
                </a:effectLst>
                <a:uFillTx/>
                <a:latin typeface="Helvetica Light"/>
                <a:cs typeface="Times New Roman" pitchFamily="18"/>
              </a:rPr>
              <a:t>37,66 milj. €</a:t>
            </a:r>
            <a:endParaRPr lang="lv-LV" sz="1600" b="0" i="0" u="none" strike="noStrike" kern="1200" cap="none" spc="0" baseline="0">
              <a:solidFill>
                <a:srgbClr val="FFFFFF"/>
              </a:solidFill>
              <a:uFillTx/>
              <a:latin typeface="Tw Cen MT"/>
            </a:endParaRPr>
          </a:p>
        </p:txBody>
      </p:sp>
      <p:pic>
        <p:nvPicPr>
          <p:cNvPr id="32" name="Picture 73">
            <a:extLst>
              <a:ext uri="{FF2B5EF4-FFF2-40B4-BE49-F238E27FC236}">
                <a16:creationId xmlns:a16="http://schemas.microsoft.com/office/drawing/2014/main" xmlns="" id="{1079FFF1-697B-4CFE-9CDD-E86FD1E3B548}"/>
              </a:ext>
            </a:extLst>
          </p:cNvPr>
          <p:cNvPicPr>
            <a:picLocks noChangeAspect="1"/>
          </p:cNvPicPr>
          <p:nvPr/>
        </p:nvPicPr>
        <p:blipFill>
          <a:blip r:embed="rId19"/>
          <a:stretch>
            <a:fillRect/>
          </a:stretch>
        </p:blipFill>
        <p:spPr>
          <a:xfrm>
            <a:off x="7132804" y="1274847"/>
            <a:ext cx="4762588" cy="417816"/>
          </a:xfrm>
          <a:prstGeom prst="rect">
            <a:avLst/>
          </a:prstGeom>
          <a:noFill/>
          <a:ln cap="flat">
            <a:noFill/>
          </a:ln>
        </p:spPr>
      </p:pic>
      <p:sp>
        <p:nvSpPr>
          <p:cNvPr id="33" name="TextBox 9">
            <a:extLst>
              <a:ext uri="{FF2B5EF4-FFF2-40B4-BE49-F238E27FC236}">
                <a16:creationId xmlns:a16="http://schemas.microsoft.com/office/drawing/2014/main" xmlns="" id="{C86BD92F-4BB3-45F9-910C-A467215DFC17}"/>
              </a:ext>
            </a:extLst>
          </p:cNvPr>
          <p:cNvSpPr txBox="1"/>
          <p:nvPr/>
        </p:nvSpPr>
        <p:spPr>
          <a:xfrm>
            <a:off x="7304090" y="1274847"/>
            <a:ext cx="4389120"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cs typeface="Times New Roman" pitchFamily="18"/>
              </a:rPr>
              <a:t>KOMPETENCES CENTRU PROGRAMMA</a:t>
            </a:r>
          </a:p>
        </p:txBody>
      </p:sp>
      <p:sp>
        <p:nvSpPr>
          <p:cNvPr id="34" name="Rectangle: Rounded Corners 77">
            <a:extLst>
              <a:ext uri="{FF2B5EF4-FFF2-40B4-BE49-F238E27FC236}">
                <a16:creationId xmlns:a16="http://schemas.microsoft.com/office/drawing/2014/main" xmlns="" id="{D835B714-82FB-49FD-BB77-0A4E388495AA}"/>
              </a:ext>
            </a:extLst>
          </p:cNvPr>
          <p:cNvSpPr/>
          <p:nvPr/>
        </p:nvSpPr>
        <p:spPr>
          <a:xfrm>
            <a:off x="9692310" y="2587386"/>
            <a:ext cx="1476618" cy="86372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BE5D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1" i="0" u="none" strike="noStrike" kern="1200" cap="none" spc="0" baseline="0">
                <a:solidFill>
                  <a:srgbClr val="203864"/>
                </a:solidFill>
                <a:uFillTx/>
                <a:latin typeface="Helvetica Light"/>
              </a:rPr>
              <a:t>Brīvais finansējums: </a:t>
            </a:r>
            <a:r>
              <a:rPr lang="lv-LV" sz="1600" b="1" i="0" u="none" strike="noStrike" kern="1200" cap="none" spc="0" baseline="0">
                <a:solidFill>
                  <a:srgbClr val="203864"/>
                </a:solidFill>
                <a:uFillTx/>
                <a:latin typeface="Helvetica Light"/>
              </a:rPr>
              <a:t>30 % </a:t>
            </a:r>
          </a:p>
        </p:txBody>
      </p:sp>
      <p:sp>
        <p:nvSpPr>
          <p:cNvPr id="35" name="Rectangle 78">
            <a:extLst>
              <a:ext uri="{FF2B5EF4-FFF2-40B4-BE49-F238E27FC236}">
                <a16:creationId xmlns:a16="http://schemas.microsoft.com/office/drawing/2014/main" xmlns="" id="{F384FA6F-56A2-478C-B4B7-D0EF1FC613D7}"/>
              </a:ext>
            </a:extLst>
          </p:cNvPr>
          <p:cNvSpPr/>
          <p:nvPr/>
        </p:nvSpPr>
        <p:spPr>
          <a:xfrm>
            <a:off x="5341687" y="5696830"/>
            <a:ext cx="4638111" cy="615555"/>
          </a:xfrm>
          <a:prstGeom prst="rect">
            <a:avLst/>
          </a:prstGeom>
          <a:noFill/>
          <a:ln cap="flat">
            <a:noFill/>
            <a:prstDash val="solid"/>
          </a:ln>
        </p:spPr>
        <p:txBody>
          <a:bodyPr vert="horz" wrap="square" lIns="91440" tIns="45720" rIns="91440" bIns="4572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1" u="none" strike="noStrike" kern="1200" cap="none" spc="0" baseline="0">
              <a:solidFill>
                <a:srgbClr val="000000"/>
              </a:solidFill>
              <a:uFillTx/>
              <a:latin typeface="Tw Cen MT"/>
              <a:cs typeface="Times New Roman" pitchFamily="18"/>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1" u="none" strike="noStrike" kern="1200" cap="none" spc="0" baseline="0">
                <a:solidFill>
                  <a:srgbClr val="203864"/>
                </a:solidFill>
                <a:uFillTx/>
                <a:latin typeface="Helvetica Light"/>
                <a:cs typeface="Times New Roman" pitchFamily="18"/>
              </a:rPr>
              <a:t>Īstenošanas laiks līdz 2021.gada beigām</a:t>
            </a:r>
            <a:endParaRPr lang="lv-LV" sz="1600" b="0" i="1" u="none" strike="noStrike" kern="1200" cap="none" spc="0" baseline="0">
              <a:solidFill>
                <a:srgbClr val="203864"/>
              </a:solidFill>
              <a:uFillTx/>
              <a:latin typeface="Helvetica Light"/>
            </a:endParaRPr>
          </a:p>
        </p:txBody>
      </p:sp>
      <p:cxnSp>
        <p:nvCxnSpPr>
          <p:cNvPr id="36" name="Straight Connector 81">
            <a:extLst>
              <a:ext uri="{FF2B5EF4-FFF2-40B4-BE49-F238E27FC236}">
                <a16:creationId xmlns:a16="http://schemas.microsoft.com/office/drawing/2014/main" xmlns="" id="{62D5A738-160B-4E3E-8A49-EF5F6DEE7EFE}"/>
              </a:ext>
            </a:extLst>
          </p:cNvPr>
          <p:cNvCxnSpPr/>
          <p:nvPr/>
        </p:nvCxnSpPr>
        <p:spPr>
          <a:xfrm>
            <a:off x="6573694" y="1283369"/>
            <a:ext cx="30806" cy="4582424"/>
          </a:xfrm>
          <a:prstGeom prst="straightConnector1">
            <a:avLst/>
          </a:prstGeom>
          <a:noFill/>
          <a:ln w="38103" cap="flat">
            <a:solidFill>
              <a:srgbClr val="F8CBAD"/>
            </a:solidFill>
            <a:custDash>
              <a:ds d="799927" sp="799927"/>
            </a:custDash>
            <a:miter/>
          </a:ln>
        </p:spPr>
      </p:cxnSp>
      <p:pic>
        <p:nvPicPr>
          <p:cNvPr id="37" name="Picture 58">
            <a:extLst>
              <a:ext uri="{FF2B5EF4-FFF2-40B4-BE49-F238E27FC236}">
                <a16:creationId xmlns:a16="http://schemas.microsoft.com/office/drawing/2014/main" xmlns="" id="{14FD2893-7E62-47C1-A21F-758B835B184D}"/>
              </a:ext>
            </a:extLst>
          </p:cNvPr>
          <p:cNvPicPr>
            <a:picLocks noChangeAspect="1"/>
          </p:cNvPicPr>
          <p:nvPr/>
        </p:nvPicPr>
        <p:blipFill>
          <a:blip r:embed="rId19"/>
          <a:stretch>
            <a:fillRect/>
          </a:stretch>
        </p:blipFill>
        <p:spPr>
          <a:xfrm>
            <a:off x="7106799" y="3651491"/>
            <a:ext cx="4762588" cy="417816"/>
          </a:xfrm>
          <a:prstGeom prst="rect">
            <a:avLst/>
          </a:prstGeom>
          <a:noFill/>
          <a:ln cap="flat">
            <a:noFill/>
          </a:ln>
        </p:spPr>
      </p:pic>
      <p:sp>
        <p:nvSpPr>
          <p:cNvPr id="38" name="TextBox 9">
            <a:extLst>
              <a:ext uri="{FF2B5EF4-FFF2-40B4-BE49-F238E27FC236}">
                <a16:creationId xmlns:a16="http://schemas.microsoft.com/office/drawing/2014/main" xmlns="" id="{9A7F8189-B2F4-4E87-A6B1-2CF24E1B6887}"/>
              </a:ext>
            </a:extLst>
          </p:cNvPr>
          <p:cNvSpPr txBox="1"/>
          <p:nvPr/>
        </p:nvSpPr>
        <p:spPr>
          <a:xfrm>
            <a:off x="7304090" y="3706739"/>
            <a:ext cx="4297442" cy="33855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cs typeface="Times New Roman" pitchFamily="18"/>
              </a:rPr>
              <a:t>ATBALSTS NODARBINĀTO APMĀCĪBĀM</a:t>
            </a:r>
          </a:p>
        </p:txBody>
      </p:sp>
      <p:sp>
        <p:nvSpPr>
          <p:cNvPr id="39" name="Rectangle: Rounded Corners 61">
            <a:extLst>
              <a:ext uri="{FF2B5EF4-FFF2-40B4-BE49-F238E27FC236}">
                <a16:creationId xmlns:a16="http://schemas.microsoft.com/office/drawing/2014/main" xmlns="" id="{C3931CF6-51B9-40C7-AD5E-8EACB2C3CD84}"/>
              </a:ext>
            </a:extLst>
          </p:cNvPr>
          <p:cNvSpPr/>
          <p:nvPr/>
        </p:nvSpPr>
        <p:spPr>
          <a:xfrm>
            <a:off x="7132804" y="4340766"/>
            <a:ext cx="2675854" cy="121747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1" i="0" u="none" strike="noStrike" kern="1200" cap="none" spc="0" baseline="0">
                <a:solidFill>
                  <a:srgbClr val="203864"/>
                </a:solidFill>
                <a:uFillTx/>
                <a:latin typeface="Helvetica Light"/>
              </a:rPr>
              <a:t>Programmas  finansējums: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9 milj. </a:t>
            </a:r>
            <a:r>
              <a:rPr lang="lv-LV" sz="1800" b="1" i="0" u="none" strike="noStrike" kern="1200" cap="none" spc="0" baseline="0">
                <a:solidFill>
                  <a:srgbClr val="203864"/>
                </a:solidFill>
                <a:effectLst>
                  <a:outerShdw dist="38096" dir="2700000">
                    <a:srgbClr val="000000"/>
                  </a:outerShdw>
                </a:effectLst>
                <a:uFillTx/>
                <a:latin typeface="Helvetica Light"/>
                <a:cs typeface="Times New Roman" pitchFamily="18"/>
              </a:rPr>
              <a:t>€</a:t>
            </a:r>
            <a:endParaRPr lang="lv-LV" sz="1600" b="0" i="0" u="none" strike="noStrike" kern="1200" cap="none" spc="0" baseline="0">
              <a:solidFill>
                <a:srgbClr val="FFFFFF"/>
              </a:solidFill>
              <a:uFillTx/>
              <a:latin typeface="Tw Cen MT"/>
            </a:endParaRPr>
          </a:p>
        </p:txBody>
      </p:sp>
      <p:sp>
        <p:nvSpPr>
          <p:cNvPr id="40" name="Rectangle: Rounded Corners 62">
            <a:extLst>
              <a:ext uri="{FF2B5EF4-FFF2-40B4-BE49-F238E27FC236}">
                <a16:creationId xmlns:a16="http://schemas.microsoft.com/office/drawing/2014/main" xmlns="" id="{2671545A-5A32-4BC9-9A75-ED6E0F9C0C39}"/>
              </a:ext>
            </a:extLst>
          </p:cNvPr>
          <p:cNvSpPr/>
          <p:nvPr/>
        </p:nvSpPr>
        <p:spPr>
          <a:xfrm>
            <a:off x="9562822" y="4978075"/>
            <a:ext cx="1476618" cy="863723"/>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BE5D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1" i="0" u="none" strike="noStrike" kern="1200" cap="none" spc="0" baseline="0">
                <a:solidFill>
                  <a:srgbClr val="203864"/>
                </a:solidFill>
                <a:uFillTx/>
                <a:latin typeface="Helvetica Light"/>
              </a:rPr>
              <a:t>t.sk. digitālo prasmju pilnveidošana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432D234D-1BD8-4D80-A165-275839F3EC54}"/>
              </a:ext>
            </a:extLst>
          </p:cNvPr>
          <p:cNvSpPr/>
          <p:nvPr/>
        </p:nvSpPr>
        <p:spPr>
          <a:xfrm>
            <a:off x="1299645" y="2015995"/>
            <a:ext cx="10096813" cy="766824"/>
          </a:xfrm>
          <a:prstGeom prst="rect">
            <a:avLst/>
          </a:prstGeom>
          <a:solidFill>
            <a:srgbClr val="DAE3F3"/>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3" name="Data Driven Nation through smart specialisation">
            <a:extLst>
              <a:ext uri="{FF2B5EF4-FFF2-40B4-BE49-F238E27FC236}">
                <a16:creationId xmlns:a16="http://schemas.microsoft.com/office/drawing/2014/main" xmlns="" id="{C461480D-9066-41B3-A6FD-E48682BA02C4}"/>
              </a:ext>
            </a:extLst>
          </p:cNvPr>
          <p:cNvSpPr txBox="1"/>
          <p:nvPr/>
        </p:nvSpPr>
        <p:spPr>
          <a:xfrm>
            <a:off x="1799639" y="2211330"/>
            <a:ext cx="9158054" cy="436763"/>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800" b="0" i="0" u="none" strike="noStrike" kern="1200" cap="none" spc="0" baseline="0">
                <a:solidFill>
                  <a:srgbClr val="000000"/>
                </a:solidFill>
                <a:uFillTx/>
                <a:latin typeface="Helvetica Light"/>
                <a:ea typeface="Helvetica Neue Light"/>
                <a:cs typeface="Helvetica Neue Light"/>
              </a:rPr>
              <a:t>DATOS BALSTĪTA NĀCIJA CAUR VIEDO SPECIALIZĀCIJU</a:t>
            </a:r>
          </a:p>
        </p:txBody>
      </p:sp>
      <p:sp>
        <p:nvSpPr>
          <p:cNvPr id="4" name="Rectangle">
            <a:extLst>
              <a:ext uri="{FF2B5EF4-FFF2-40B4-BE49-F238E27FC236}">
                <a16:creationId xmlns:a16="http://schemas.microsoft.com/office/drawing/2014/main" xmlns="" id="{A90A8C1C-125B-499C-A61D-5E1A31EE958D}"/>
              </a:ext>
            </a:extLst>
          </p:cNvPr>
          <p:cNvSpPr/>
          <p:nvPr/>
        </p:nvSpPr>
        <p:spPr>
          <a:xfrm>
            <a:off x="760250" y="1975762"/>
            <a:ext cx="428780" cy="807058"/>
          </a:xfrm>
          <a:prstGeom prst="rect">
            <a:avLst/>
          </a:prstGeom>
          <a:solidFill>
            <a:srgbClr val="DAE3F3">
              <a:alpha val="41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5" name="Vision">
            <a:extLst>
              <a:ext uri="{FF2B5EF4-FFF2-40B4-BE49-F238E27FC236}">
                <a16:creationId xmlns:a16="http://schemas.microsoft.com/office/drawing/2014/main" xmlns="" id="{DD12BCCB-51E3-4902-BB66-A33D76138A06}"/>
              </a:ext>
            </a:extLst>
          </p:cNvPr>
          <p:cNvSpPr txBox="1"/>
          <p:nvPr/>
        </p:nvSpPr>
        <p:spPr>
          <a:xfrm rot="16200004">
            <a:off x="571107" y="2250539"/>
            <a:ext cx="807058" cy="274146"/>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000000"/>
                </a:solidFill>
                <a:effectLst>
                  <a:outerShdw dist="38096" dir="2700000">
                    <a:srgbClr val="000000"/>
                  </a:outerShdw>
                </a:effectLst>
                <a:uFillTx/>
                <a:latin typeface="Helvetica Light"/>
              </a:rPr>
              <a:t>VĪZIJA</a:t>
            </a:r>
          </a:p>
        </p:txBody>
      </p:sp>
      <p:sp>
        <p:nvSpPr>
          <p:cNvPr id="6" name="Rectangle">
            <a:extLst>
              <a:ext uri="{FF2B5EF4-FFF2-40B4-BE49-F238E27FC236}">
                <a16:creationId xmlns:a16="http://schemas.microsoft.com/office/drawing/2014/main" xmlns="" id="{2142D84B-9CBD-46C9-9B54-ABF67FBE9266}"/>
              </a:ext>
            </a:extLst>
          </p:cNvPr>
          <p:cNvSpPr/>
          <p:nvPr/>
        </p:nvSpPr>
        <p:spPr>
          <a:xfrm>
            <a:off x="800986" y="4289176"/>
            <a:ext cx="428780" cy="1902153"/>
          </a:xfrm>
          <a:prstGeom prst="rect">
            <a:avLst/>
          </a:prstGeom>
          <a:solidFill>
            <a:srgbClr val="DAE3F3">
              <a:alpha val="41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7" name="Sectors">
            <a:extLst>
              <a:ext uri="{FF2B5EF4-FFF2-40B4-BE49-F238E27FC236}">
                <a16:creationId xmlns:a16="http://schemas.microsoft.com/office/drawing/2014/main" xmlns="" id="{E7CC7198-0558-4622-8ECF-3DD62BCA05D2}"/>
              </a:ext>
            </a:extLst>
          </p:cNvPr>
          <p:cNvSpPr txBox="1"/>
          <p:nvPr/>
        </p:nvSpPr>
        <p:spPr>
          <a:xfrm rot="16200004">
            <a:off x="267988" y="5049430"/>
            <a:ext cx="1422778" cy="264682"/>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000000"/>
                </a:solidFill>
                <a:effectLst>
                  <a:outerShdw dist="38096" dir="2700000">
                    <a:srgbClr val="000000"/>
                  </a:outerShdw>
                </a:effectLst>
                <a:uFillTx/>
                <a:latin typeface="Helvetica Light"/>
              </a:rPr>
              <a:t>EKOSISTĒMAS</a:t>
            </a:r>
          </a:p>
        </p:txBody>
      </p:sp>
      <p:pic>
        <p:nvPicPr>
          <p:cNvPr id="8" name="Picture 38">
            <a:extLst>
              <a:ext uri="{FF2B5EF4-FFF2-40B4-BE49-F238E27FC236}">
                <a16:creationId xmlns:a16="http://schemas.microsoft.com/office/drawing/2014/main" xmlns="" id="{76DEB437-CA69-4E27-A15F-CF3526E87211}"/>
              </a:ext>
            </a:extLst>
          </p:cNvPr>
          <p:cNvPicPr>
            <a:picLocks noChangeAspect="1"/>
          </p:cNvPicPr>
          <p:nvPr/>
        </p:nvPicPr>
        <p:blipFill>
          <a:blip r:embed="rId3"/>
          <a:stretch>
            <a:fillRect/>
          </a:stretch>
        </p:blipFill>
        <p:spPr>
          <a:xfrm>
            <a:off x="0" y="284378"/>
            <a:ext cx="3225061" cy="67062"/>
          </a:xfrm>
          <a:prstGeom prst="rect">
            <a:avLst/>
          </a:prstGeom>
          <a:noFill/>
          <a:ln cap="flat">
            <a:noFill/>
          </a:ln>
        </p:spPr>
      </p:pic>
      <p:sp>
        <p:nvSpPr>
          <p:cNvPr id="9" name="Rectangle 39">
            <a:extLst>
              <a:ext uri="{FF2B5EF4-FFF2-40B4-BE49-F238E27FC236}">
                <a16:creationId xmlns:a16="http://schemas.microsoft.com/office/drawing/2014/main" xmlns="" id="{37CFAE8D-C6E7-4657-8DAF-AF3E02CB623D}"/>
              </a:ext>
            </a:extLst>
          </p:cNvPr>
          <p:cNvSpPr/>
          <p:nvPr/>
        </p:nvSpPr>
        <p:spPr>
          <a:xfrm>
            <a:off x="139848" y="429786"/>
            <a:ext cx="2357432"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Īstenošanas koncepts</a:t>
            </a:r>
          </a:p>
        </p:txBody>
      </p:sp>
      <p:pic>
        <p:nvPicPr>
          <p:cNvPr id="10" name="Picture 1">
            <a:extLst>
              <a:ext uri="{FF2B5EF4-FFF2-40B4-BE49-F238E27FC236}">
                <a16:creationId xmlns:a16="http://schemas.microsoft.com/office/drawing/2014/main" xmlns="" id="{1CB4DCBD-C079-4990-83A6-4AE5BD80DC35}"/>
              </a:ext>
            </a:extLst>
          </p:cNvPr>
          <p:cNvPicPr>
            <a:picLocks noChangeAspect="1"/>
          </p:cNvPicPr>
          <p:nvPr/>
        </p:nvPicPr>
        <p:blipFill>
          <a:blip r:embed="rId4"/>
          <a:stretch>
            <a:fillRect/>
          </a:stretch>
        </p:blipFill>
        <p:spPr>
          <a:xfrm>
            <a:off x="4004203" y="923946"/>
            <a:ext cx="944182" cy="919328"/>
          </a:xfrm>
          <a:prstGeom prst="rect">
            <a:avLst/>
          </a:prstGeom>
          <a:noFill/>
          <a:ln cap="flat">
            <a:noFill/>
          </a:ln>
        </p:spPr>
      </p:pic>
      <p:pic>
        <p:nvPicPr>
          <p:cNvPr id="11" name="Picture 2">
            <a:extLst>
              <a:ext uri="{FF2B5EF4-FFF2-40B4-BE49-F238E27FC236}">
                <a16:creationId xmlns:a16="http://schemas.microsoft.com/office/drawing/2014/main" xmlns="" id="{CB9D7A0F-336E-4351-9060-8B4EE843D2CA}"/>
              </a:ext>
            </a:extLst>
          </p:cNvPr>
          <p:cNvPicPr>
            <a:picLocks noChangeAspect="1"/>
          </p:cNvPicPr>
          <p:nvPr/>
        </p:nvPicPr>
        <p:blipFill>
          <a:blip r:embed="rId5"/>
          <a:stretch>
            <a:fillRect/>
          </a:stretch>
        </p:blipFill>
        <p:spPr>
          <a:xfrm>
            <a:off x="5963515" y="923946"/>
            <a:ext cx="934562" cy="898617"/>
          </a:xfrm>
          <a:prstGeom prst="rect">
            <a:avLst/>
          </a:prstGeom>
          <a:noFill/>
          <a:ln cap="flat">
            <a:noFill/>
          </a:ln>
        </p:spPr>
      </p:pic>
      <p:pic>
        <p:nvPicPr>
          <p:cNvPr id="12" name="Picture 40">
            <a:extLst>
              <a:ext uri="{FF2B5EF4-FFF2-40B4-BE49-F238E27FC236}">
                <a16:creationId xmlns:a16="http://schemas.microsoft.com/office/drawing/2014/main" xmlns="" id="{3D6F1D68-FC56-4D01-8EE6-96060D15DE37}"/>
              </a:ext>
            </a:extLst>
          </p:cNvPr>
          <p:cNvPicPr>
            <a:picLocks noChangeAspect="1"/>
          </p:cNvPicPr>
          <p:nvPr/>
        </p:nvPicPr>
        <p:blipFill>
          <a:blip r:embed="rId6"/>
          <a:stretch>
            <a:fillRect/>
          </a:stretch>
        </p:blipFill>
        <p:spPr>
          <a:xfrm>
            <a:off x="7763310" y="919356"/>
            <a:ext cx="934562" cy="904021"/>
          </a:xfrm>
          <a:prstGeom prst="rect">
            <a:avLst/>
          </a:prstGeom>
          <a:noFill/>
          <a:ln cap="flat">
            <a:noFill/>
          </a:ln>
        </p:spPr>
      </p:pic>
      <p:sp>
        <p:nvSpPr>
          <p:cNvPr id="13" name="TextBox 70">
            <a:extLst>
              <a:ext uri="{FF2B5EF4-FFF2-40B4-BE49-F238E27FC236}">
                <a16:creationId xmlns:a16="http://schemas.microsoft.com/office/drawing/2014/main" xmlns="" id="{C0187AC3-5B6A-4D0D-BE06-C65F360977A2}"/>
              </a:ext>
            </a:extLst>
          </p:cNvPr>
          <p:cNvSpPr txBox="1"/>
          <p:nvPr/>
        </p:nvSpPr>
        <p:spPr>
          <a:xfrm>
            <a:off x="3649489" y="98782"/>
            <a:ext cx="1653600" cy="553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Helvetica Light"/>
              </a:rPr>
              <a:t>Datu demokratizācija </a:t>
            </a:r>
          </a:p>
        </p:txBody>
      </p:sp>
      <p:sp>
        <p:nvSpPr>
          <p:cNvPr id="14" name="TextBox 71">
            <a:extLst>
              <a:ext uri="{FF2B5EF4-FFF2-40B4-BE49-F238E27FC236}">
                <a16:creationId xmlns:a16="http://schemas.microsoft.com/office/drawing/2014/main" xmlns="" id="{8BBF43A2-0FB0-435C-9CBF-7DC15AE05DE5}"/>
              </a:ext>
            </a:extLst>
          </p:cNvPr>
          <p:cNvSpPr txBox="1"/>
          <p:nvPr/>
        </p:nvSpPr>
        <p:spPr>
          <a:xfrm>
            <a:off x="5635008" y="75200"/>
            <a:ext cx="1653600" cy="7848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Helvetica Light"/>
                <a:cs typeface="Segoe UI" pitchFamily="34"/>
              </a:rPr>
              <a:t>Datu virzītas sabiedrības iesaiste</a:t>
            </a:r>
          </a:p>
        </p:txBody>
      </p:sp>
      <p:sp>
        <p:nvSpPr>
          <p:cNvPr id="15" name="TextBox 72">
            <a:extLst>
              <a:ext uri="{FF2B5EF4-FFF2-40B4-BE49-F238E27FC236}">
                <a16:creationId xmlns:a16="http://schemas.microsoft.com/office/drawing/2014/main" xmlns="" id="{C5AE5D56-9B3F-4988-89EE-A5C7589CB917}"/>
              </a:ext>
            </a:extLst>
          </p:cNvPr>
          <p:cNvSpPr txBox="1"/>
          <p:nvPr/>
        </p:nvSpPr>
        <p:spPr>
          <a:xfrm>
            <a:off x="7431310" y="144603"/>
            <a:ext cx="1653600" cy="553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500" b="1" i="0" u="none" strike="noStrike" kern="1200" cap="none" spc="0" baseline="0">
                <a:solidFill>
                  <a:srgbClr val="000000"/>
                </a:solidFill>
                <a:uFillTx/>
                <a:latin typeface="Helvetica Light"/>
              </a:rPr>
              <a:t>Datu virzītas inovācijas </a:t>
            </a:r>
          </a:p>
        </p:txBody>
      </p:sp>
      <p:grpSp>
        <p:nvGrpSpPr>
          <p:cNvPr id="16" name="Group 83">
            <a:extLst>
              <a:ext uri="{FF2B5EF4-FFF2-40B4-BE49-F238E27FC236}">
                <a16:creationId xmlns:a16="http://schemas.microsoft.com/office/drawing/2014/main" xmlns="" id="{9CC40170-4707-48B0-A627-E221A6B07A41}"/>
              </a:ext>
            </a:extLst>
          </p:cNvPr>
          <p:cNvGrpSpPr/>
          <p:nvPr/>
        </p:nvGrpSpPr>
        <p:grpSpPr>
          <a:xfrm>
            <a:off x="1363306" y="4376647"/>
            <a:ext cx="10226659" cy="1892295"/>
            <a:chOff x="1363306" y="4376647"/>
            <a:chExt cx="10226659" cy="1892295"/>
          </a:xfrm>
        </p:grpSpPr>
        <p:sp>
          <p:nvSpPr>
            <p:cNvPr id="17" name="Rectangle">
              <a:extLst>
                <a:ext uri="{FF2B5EF4-FFF2-40B4-BE49-F238E27FC236}">
                  <a16:creationId xmlns:a16="http://schemas.microsoft.com/office/drawing/2014/main" xmlns="" id="{EF195057-679E-463A-98B3-CC95C479B906}"/>
                </a:ext>
              </a:extLst>
            </p:cNvPr>
            <p:cNvSpPr/>
            <p:nvPr/>
          </p:nvSpPr>
          <p:spPr>
            <a:xfrm>
              <a:off x="6605214" y="4376647"/>
              <a:ext cx="4984751" cy="863595"/>
            </a:xfrm>
            <a:prstGeom prst="rect">
              <a:avLst/>
            </a:prstGeom>
            <a:solidFill>
              <a:srgbClr val="213868">
                <a:alpha val="60000"/>
              </a:srgbClr>
            </a:solidFill>
            <a:ln w="38103" cap="rnd">
              <a:solidFill>
                <a:srgbClr val="FFFFFF">
                  <a:alpha val="60000"/>
                </a:srgbClr>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18" name="Rectangle">
              <a:extLst>
                <a:ext uri="{FF2B5EF4-FFF2-40B4-BE49-F238E27FC236}">
                  <a16:creationId xmlns:a16="http://schemas.microsoft.com/office/drawing/2014/main" xmlns="" id="{FE522264-D53D-4A8F-A427-9B7EFACC4CE2}"/>
                </a:ext>
              </a:extLst>
            </p:cNvPr>
            <p:cNvSpPr/>
            <p:nvPr/>
          </p:nvSpPr>
          <p:spPr>
            <a:xfrm>
              <a:off x="1363306" y="4376647"/>
              <a:ext cx="5112821" cy="863595"/>
            </a:xfrm>
            <a:prstGeom prst="rect">
              <a:avLst/>
            </a:prstGeom>
            <a:solidFill>
              <a:srgbClr val="213868">
                <a:alpha val="60000"/>
              </a:srgbClr>
            </a:solidFill>
            <a:ln w="38103" cap="rnd">
              <a:solidFill>
                <a:srgbClr val="FFFFFF">
                  <a:alpha val="60000"/>
                </a:srgbClr>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19" name="Bio-Economy">
              <a:extLst>
                <a:ext uri="{FF2B5EF4-FFF2-40B4-BE49-F238E27FC236}">
                  <a16:creationId xmlns:a16="http://schemas.microsoft.com/office/drawing/2014/main" xmlns="" id="{A165077E-5A1B-46F2-A540-4B0BD37F1FF4}"/>
                </a:ext>
              </a:extLst>
            </p:cNvPr>
            <p:cNvSpPr txBox="1"/>
            <p:nvPr/>
          </p:nvSpPr>
          <p:spPr>
            <a:xfrm>
              <a:off x="1426802" y="4669703"/>
              <a:ext cx="4965704" cy="328297"/>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Helvetica Light"/>
                </a:rPr>
                <a:t>Viedie materiāli </a:t>
              </a:r>
            </a:p>
          </p:txBody>
        </p:sp>
        <p:sp>
          <p:nvSpPr>
            <p:cNvPr id="20" name="Precision Medicine">
              <a:extLst>
                <a:ext uri="{FF2B5EF4-FFF2-40B4-BE49-F238E27FC236}">
                  <a16:creationId xmlns:a16="http://schemas.microsoft.com/office/drawing/2014/main" xmlns="" id="{5D94FCF7-D42A-409B-9B5C-11A311E7699F}"/>
                </a:ext>
              </a:extLst>
            </p:cNvPr>
            <p:cNvSpPr txBox="1"/>
            <p:nvPr/>
          </p:nvSpPr>
          <p:spPr>
            <a:xfrm>
              <a:off x="6769495" y="4669703"/>
              <a:ext cx="4810960" cy="328297"/>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000000"/>
                </a:solidFill>
                <a:uFillTx/>
                <a:latin typeface="Helvetica Light"/>
              </a:endParaRPr>
            </a:p>
          </p:txBody>
        </p:sp>
        <p:sp>
          <p:nvSpPr>
            <p:cNvPr id="21" name="Rectangle">
              <a:extLst>
                <a:ext uri="{FF2B5EF4-FFF2-40B4-BE49-F238E27FC236}">
                  <a16:creationId xmlns:a16="http://schemas.microsoft.com/office/drawing/2014/main" xmlns="" id="{9AB72F93-768F-44B1-9221-AF02DF962872}"/>
                </a:ext>
              </a:extLst>
            </p:cNvPr>
            <p:cNvSpPr/>
            <p:nvPr/>
          </p:nvSpPr>
          <p:spPr>
            <a:xfrm>
              <a:off x="1363306" y="5379945"/>
              <a:ext cx="5112821" cy="863595"/>
            </a:xfrm>
            <a:prstGeom prst="rect">
              <a:avLst/>
            </a:prstGeom>
            <a:solidFill>
              <a:srgbClr val="213868">
                <a:alpha val="60000"/>
              </a:srgbClr>
            </a:solidFill>
            <a:ln w="38103" cap="rnd">
              <a:solidFill>
                <a:srgbClr val="FFFFFF">
                  <a:alpha val="60000"/>
                </a:srgbClr>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22" name="Rectangle">
              <a:extLst>
                <a:ext uri="{FF2B5EF4-FFF2-40B4-BE49-F238E27FC236}">
                  <a16:creationId xmlns:a16="http://schemas.microsoft.com/office/drawing/2014/main" xmlns="" id="{C4129145-5F72-4FE9-8C80-5139F8301384}"/>
                </a:ext>
              </a:extLst>
            </p:cNvPr>
            <p:cNvSpPr/>
            <p:nvPr/>
          </p:nvSpPr>
          <p:spPr>
            <a:xfrm>
              <a:off x="6589358" y="5405347"/>
              <a:ext cx="4991096" cy="863595"/>
            </a:xfrm>
            <a:prstGeom prst="rect">
              <a:avLst/>
            </a:prstGeom>
            <a:solidFill>
              <a:srgbClr val="213868">
                <a:alpha val="60000"/>
              </a:srgbClr>
            </a:solidFill>
            <a:ln w="38103" cap="rnd">
              <a:solidFill>
                <a:srgbClr val="FFFFFF">
                  <a:alpha val="60000"/>
                </a:srgbClr>
              </a:solidFill>
              <a:custDash>
                <a:ds d="100000" sp="100000"/>
              </a:custDash>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23" name="Smart &amp; Secure City">
              <a:extLst>
                <a:ext uri="{FF2B5EF4-FFF2-40B4-BE49-F238E27FC236}">
                  <a16:creationId xmlns:a16="http://schemas.microsoft.com/office/drawing/2014/main" xmlns="" id="{18343891-4EBE-462D-852F-5CA30A661AF0}"/>
                </a:ext>
              </a:extLst>
            </p:cNvPr>
            <p:cNvSpPr txBox="1"/>
            <p:nvPr/>
          </p:nvSpPr>
          <p:spPr>
            <a:xfrm>
              <a:off x="1426802" y="5673001"/>
              <a:ext cx="4965704" cy="328297"/>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000000"/>
                </a:solidFill>
                <a:uFillTx/>
                <a:latin typeface="Helvetica Light"/>
              </a:endParaRPr>
            </a:p>
          </p:txBody>
        </p:sp>
      </p:grpSp>
      <p:sp>
        <p:nvSpPr>
          <p:cNvPr id="24" name="Rectangle 92">
            <a:extLst>
              <a:ext uri="{FF2B5EF4-FFF2-40B4-BE49-F238E27FC236}">
                <a16:creationId xmlns:a16="http://schemas.microsoft.com/office/drawing/2014/main" xmlns="" id="{1C3815FC-5AD6-4F3F-81FE-BBE64A9DE81B}"/>
              </a:ext>
            </a:extLst>
          </p:cNvPr>
          <p:cNvSpPr/>
          <p:nvPr/>
        </p:nvSpPr>
        <p:spPr>
          <a:xfrm>
            <a:off x="2911678" y="5595378"/>
            <a:ext cx="2366613"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Helvetica Light"/>
              </a:rPr>
              <a:t>Vieda un droša pilsēta</a:t>
            </a:r>
          </a:p>
        </p:txBody>
      </p:sp>
      <p:sp>
        <p:nvSpPr>
          <p:cNvPr id="25" name="Precision Medicine">
            <a:extLst>
              <a:ext uri="{FF2B5EF4-FFF2-40B4-BE49-F238E27FC236}">
                <a16:creationId xmlns:a16="http://schemas.microsoft.com/office/drawing/2014/main" xmlns="" id="{EDF825DF-0ED5-457F-963C-081663C1A001}"/>
              </a:ext>
            </a:extLst>
          </p:cNvPr>
          <p:cNvSpPr txBox="1"/>
          <p:nvPr/>
        </p:nvSpPr>
        <p:spPr>
          <a:xfrm>
            <a:off x="8344448" y="5576148"/>
            <a:ext cx="1661053" cy="328297"/>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Helvetica Light"/>
              </a:rPr>
              <a:t>Bioekonomika</a:t>
            </a:r>
          </a:p>
        </p:txBody>
      </p:sp>
      <p:sp>
        <p:nvSpPr>
          <p:cNvPr id="26" name="Rectangle">
            <a:extLst>
              <a:ext uri="{FF2B5EF4-FFF2-40B4-BE49-F238E27FC236}">
                <a16:creationId xmlns:a16="http://schemas.microsoft.com/office/drawing/2014/main" xmlns="" id="{C628F9F3-4A1A-46BC-9CF9-AA673A5394B5}"/>
              </a:ext>
            </a:extLst>
          </p:cNvPr>
          <p:cNvSpPr/>
          <p:nvPr/>
        </p:nvSpPr>
        <p:spPr>
          <a:xfrm>
            <a:off x="9661998" y="3187104"/>
            <a:ext cx="1840367" cy="729115"/>
          </a:xfrm>
          <a:prstGeom prst="rect">
            <a:avLst/>
          </a:prstGeom>
          <a:solidFill>
            <a:srgbClr val="DAE3F3">
              <a:alpha val="60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300" b="0" i="0" u="none" strike="noStrike" kern="0" cap="none" spc="0" baseline="0">
                <a:solidFill>
                  <a:srgbClr val="FFFFFF"/>
                </a:solidFill>
                <a:uFillTx/>
                <a:latin typeface="Tw Cen MT"/>
              </a:defRPr>
            </a:pPr>
            <a:endParaRPr lang="lv-LV" sz="1650" b="0" i="0" u="none" strike="noStrike" kern="1200" cap="none" spc="0" baseline="0">
              <a:solidFill>
                <a:srgbClr val="FFFFFF"/>
              </a:solidFill>
              <a:uFillTx/>
              <a:latin typeface="Helvetica Light"/>
            </a:endParaRPr>
          </a:p>
        </p:txBody>
      </p:sp>
      <p:sp>
        <p:nvSpPr>
          <p:cNvPr id="27" name="Rectangle">
            <a:extLst>
              <a:ext uri="{FF2B5EF4-FFF2-40B4-BE49-F238E27FC236}">
                <a16:creationId xmlns:a16="http://schemas.microsoft.com/office/drawing/2014/main" xmlns="" id="{AC462CC5-4530-4C57-B095-D032885415C3}"/>
              </a:ext>
            </a:extLst>
          </p:cNvPr>
          <p:cNvSpPr/>
          <p:nvPr/>
        </p:nvSpPr>
        <p:spPr>
          <a:xfrm>
            <a:off x="1405560" y="3187104"/>
            <a:ext cx="1840367" cy="729115"/>
          </a:xfrm>
          <a:prstGeom prst="rect">
            <a:avLst/>
          </a:prstGeom>
          <a:solidFill>
            <a:srgbClr val="DAE3F3">
              <a:alpha val="60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300" b="0" i="0" u="none" strike="noStrike" kern="0" cap="none" spc="0" baseline="0">
                <a:solidFill>
                  <a:srgbClr val="FFFFFF"/>
                </a:solidFill>
                <a:uFillTx/>
                <a:latin typeface="Tw Cen MT"/>
              </a:defRPr>
            </a:pPr>
            <a:endParaRPr lang="lv-LV" sz="1650" b="0" i="0" u="none" strike="noStrike" kern="1200" cap="none" spc="0" baseline="0">
              <a:solidFill>
                <a:srgbClr val="FFFFFF"/>
              </a:solidFill>
              <a:uFillTx/>
              <a:latin typeface="Helvetica Light"/>
            </a:endParaRPr>
          </a:p>
        </p:txBody>
      </p:sp>
      <p:sp>
        <p:nvSpPr>
          <p:cNvPr id="28" name="Rectangle">
            <a:extLst>
              <a:ext uri="{FF2B5EF4-FFF2-40B4-BE49-F238E27FC236}">
                <a16:creationId xmlns:a16="http://schemas.microsoft.com/office/drawing/2014/main" xmlns="" id="{587D3FA3-302E-4931-996C-3C36B4AA3BA8}"/>
              </a:ext>
            </a:extLst>
          </p:cNvPr>
          <p:cNvSpPr/>
          <p:nvPr/>
        </p:nvSpPr>
        <p:spPr>
          <a:xfrm>
            <a:off x="3472818" y="3187104"/>
            <a:ext cx="1840367" cy="729115"/>
          </a:xfrm>
          <a:prstGeom prst="rect">
            <a:avLst/>
          </a:prstGeom>
          <a:solidFill>
            <a:srgbClr val="DAE3F3">
              <a:alpha val="60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300" b="0" i="0" u="none" strike="noStrike" kern="0" cap="none" spc="0" baseline="0">
                <a:solidFill>
                  <a:srgbClr val="FFFFFF"/>
                </a:solidFill>
                <a:uFillTx/>
                <a:latin typeface="Tw Cen MT"/>
              </a:defRPr>
            </a:pPr>
            <a:endParaRPr lang="lv-LV" sz="1650" b="0" i="0" u="none" strike="noStrike" kern="1200" cap="none" spc="0" baseline="0">
              <a:solidFill>
                <a:srgbClr val="FFFFFF"/>
              </a:solidFill>
              <a:uFillTx/>
              <a:latin typeface="Helvetica Light"/>
            </a:endParaRPr>
          </a:p>
        </p:txBody>
      </p:sp>
      <p:sp>
        <p:nvSpPr>
          <p:cNvPr id="29" name="Rectangle">
            <a:extLst>
              <a:ext uri="{FF2B5EF4-FFF2-40B4-BE49-F238E27FC236}">
                <a16:creationId xmlns:a16="http://schemas.microsoft.com/office/drawing/2014/main" xmlns="" id="{5791A553-C97C-4A23-B77E-9B75D0A8839A}"/>
              </a:ext>
            </a:extLst>
          </p:cNvPr>
          <p:cNvSpPr/>
          <p:nvPr/>
        </p:nvSpPr>
        <p:spPr>
          <a:xfrm>
            <a:off x="5558994" y="3204414"/>
            <a:ext cx="1840367" cy="729115"/>
          </a:xfrm>
          <a:prstGeom prst="rect">
            <a:avLst/>
          </a:prstGeom>
          <a:solidFill>
            <a:srgbClr val="DAE3F3">
              <a:alpha val="60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300" b="0" i="0" u="none" strike="noStrike" kern="0" cap="none" spc="0" baseline="0">
                <a:solidFill>
                  <a:srgbClr val="FFFFFF"/>
                </a:solidFill>
                <a:uFillTx/>
                <a:latin typeface="Tw Cen MT"/>
              </a:defRPr>
            </a:pPr>
            <a:endParaRPr lang="lv-LV" sz="1650" b="0" i="0" u="none" strike="noStrike" kern="1200" cap="none" spc="0" baseline="0">
              <a:solidFill>
                <a:srgbClr val="FFFFFF"/>
              </a:solidFill>
              <a:uFillTx/>
              <a:latin typeface="Helvetica Light"/>
            </a:endParaRPr>
          </a:p>
        </p:txBody>
      </p:sp>
      <p:sp>
        <p:nvSpPr>
          <p:cNvPr id="30" name="Rectangle">
            <a:extLst>
              <a:ext uri="{FF2B5EF4-FFF2-40B4-BE49-F238E27FC236}">
                <a16:creationId xmlns:a16="http://schemas.microsoft.com/office/drawing/2014/main" xmlns="" id="{49191051-3869-4F86-ADD1-B0EBFD962F6A}"/>
              </a:ext>
            </a:extLst>
          </p:cNvPr>
          <p:cNvSpPr/>
          <p:nvPr/>
        </p:nvSpPr>
        <p:spPr>
          <a:xfrm>
            <a:off x="7613651" y="3198607"/>
            <a:ext cx="1840367" cy="729115"/>
          </a:xfrm>
          <a:prstGeom prst="rect">
            <a:avLst/>
          </a:prstGeom>
          <a:solidFill>
            <a:srgbClr val="DAE3F3">
              <a:alpha val="60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300" b="0" i="0" u="none" strike="noStrike" kern="0" cap="none" spc="0" baseline="0">
                <a:solidFill>
                  <a:srgbClr val="FFFFFF"/>
                </a:solidFill>
                <a:uFillTx/>
                <a:latin typeface="Tw Cen MT"/>
              </a:defRPr>
            </a:pPr>
            <a:endParaRPr lang="lv-LV" sz="1650" b="0" i="0" u="none" strike="noStrike" kern="1200" cap="none" spc="0" baseline="0">
              <a:solidFill>
                <a:srgbClr val="FFFFFF"/>
              </a:solidFill>
              <a:uFillTx/>
              <a:latin typeface="Helvetica Light"/>
            </a:endParaRPr>
          </a:p>
        </p:txBody>
      </p:sp>
      <p:sp>
        <p:nvSpPr>
          <p:cNvPr id="31" name="Bio-Economy">
            <a:extLst>
              <a:ext uri="{FF2B5EF4-FFF2-40B4-BE49-F238E27FC236}">
                <a16:creationId xmlns:a16="http://schemas.microsoft.com/office/drawing/2014/main" xmlns="" id="{C0EDC0FB-6F1D-4B4D-84B8-E441F82130A9}"/>
              </a:ext>
            </a:extLst>
          </p:cNvPr>
          <p:cNvSpPr txBox="1"/>
          <p:nvPr/>
        </p:nvSpPr>
        <p:spPr>
          <a:xfrm>
            <a:off x="1498244" y="3391573"/>
            <a:ext cx="1596012" cy="359075"/>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0" i="0" u="none" strike="noStrike" kern="1200" cap="none" spc="0" baseline="0">
                <a:solidFill>
                  <a:srgbClr val="000000"/>
                </a:solidFill>
                <a:uFillTx/>
                <a:latin typeface="Helvetica Light"/>
              </a:rPr>
              <a:t>Bioekonomika</a:t>
            </a:r>
          </a:p>
        </p:txBody>
      </p:sp>
      <p:sp>
        <p:nvSpPr>
          <p:cNvPr id="32" name="Biomedicine">
            <a:extLst>
              <a:ext uri="{FF2B5EF4-FFF2-40B4-BE49-F238E27FC236}">
                <a16:creationId xmlns:a16="http://schemas.microsoft.com/office/drawing/2014/main" xmlns="" id="{4729C388-000A-479A-B8BC-71FBBE47A0C2}"/>
              </a:ext>
            </a:extLst>
          </p:cNvPr>
          <p:cNvSpPr txBox="1"/>
          <p:nvPr/>
        </p:nvSpPr>
        <p:spPr>
          <a:xfrm>
            <a:off x="3561779" y="3380079"/>
            <a:ext cx="1587563" cy="359075"/>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0" i="0" u="none" strike="noStrike" kern="1200" cap="none" spc="0" baseline="0">
                <a:solidFill>
                  <a:srgbClr val="000000"/>
                </a:solidFill>
                <a:uFillTx/>
                <a:latin typeface="Helvetica Light"/>
              </a:rPr>
              <a:t>Biomedicīna</a:t>
            </a:r>
            <a:endParaRPr lang="lv-LV" sz="2000" b="0" i="0" u="none" strike="noStrike" kern="1200" cap="none" spc="0" baseline="0" dirty="0">
              <a:solidFill>
                <a:srgbClr val="000000"/>
              </a:solidFill>
              <a:uFillTx/>
              <a:latin typeface="Helvetica Light"/>
            </a:endParaRPr>
          </a:p>
        </p:txBody>
      </p:sp>
      <p:sp>
        <p:nvSpPr>
          <p:cNvPr id="33" name="Smart Materials">
            <a:extLst>
              <a:ext uri="{FF2B5EF4-FFF2-40B4-BE49-F238E27FC236}">
                <a16:creationId xmlns:a16="http://schemas.microsoft.com/office/drawing/2014/main" xmlns="" id="{F76D93F2-0D6E-4BD7-AA59-C5C1AB092544}"/>
              </a:ext>
            </a:extLst>
          </p:cNvPr>
          <p:cNvSpPr txBox="1"/>
          <p:nvPr/>
        </p:nvSpPr>
        <p:spPr>
          <a:xfrm>
            <a:off x="5963515" y="3230712"/>
            <a:ext cx="974366" cy="666844"/>
          </a:xfrm>
          <a:prstGeom prst="rect">
            <a:avLst/>
          </a:prstGeom>
          <a:noFill/>
          <a:ln cap="flat">
            <a:noFill/>
          </a:ln>
        </p:spPr>
        <p:txBody>
          <a:bodyPr vert="horz" wrap="non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0" i="0" u="none" strike="noStrike" kern="1200" cap="none" spc="0" baseline="0">
                <a:solidFill>
                  <a:srgbClr val="000000"/>
                </a:solidFill>
                <a:uFillTx/>
                <a:latin typeface="Helvetica Light"/>
              </a:rPr>
              <a:t>Viedie</a:t>
            </a:r>
            <a:r>
              <a:rPr lang="lv-LV" sz="2000" b="1" i="0" u="none" strike="noStrike" kern="1200" cap="none" spc="0" baseline="0">
                <a:solidFill>
                  <a:srgbClr val="000000"/>
                </a:solidFill>
                <a:uFillTx/>
                <a:latin typeface="Helvetica Light"/>
              </a:rPr>
              <a:t/>
            </a:r>
            <a:br>
              <a:rPr lang="lv-LV" sz="2000" b="1" i="0" u="none" strike="noStrike" kern="1200" cap="none" spc="0" baseline="0">
                <a:solidFill>
                  <a:srgbClr val="000000"/>
                </a:solidFill>
                <a:uFillTx/>
                <a:latin typeface="Helvetica Light"/>
              </a:rPr>
            </a:br>
            <a:r>
              <a:rPr lang="lv-LV" sz="2000" b="0" i="0" u="none" strike="noStrike" kern="1200" cap="none" spc="0" baseline="0">
                <a:solidFill>
                  <a:srgbClr val="000000"/>
                </a:solidFill>
                <a:uFillTx/>
                <a:latin typeface="Helvetica Light"/>
              </a:rPr>
              <a:t>materiāli</a:t>
            </a:r>
          </a:p>
        </p:txBody>
      </p:sp>
      <p:sp>
        <p:nvSpPr>
          <p:cNvPr id="34" name="Smart Energy">
            <a:extLst>
              <a:ext uri="{FF2B5EF4-FFF2-40B4-BE49-F238E27FC236}">
                <a16:creationId xmlns:a16="http://schemas.microsoft.com/office/drawing/2014/main" xmlns="" id="{A6BF040B-97C1-4793-9265-29F324AAB5FB}"/>
              </a:ext>
            </a:extLst>
          </p:cNvPr>
          <p:cNvSpPr txBox="1"/>
          <p:nvPr/>
        </p:nvSpPr>
        <p:spPr>
          <a:xfrm>
            <a:off x="7929503" y="3220461"/>
            <a:ext cx="1208663" cy="666844"/>
          </a:xfrm>
          <a:prstGeom prst="rect">
            <a:avLst/>
          </a:prstGeom>
          <a:noFill/>
          <a:ln cap="flat">
            <a:noFill/>
          </a:ln>
        </p:spPr>
        <p:txBody>
          <a:bodyPr vert="horz" wrap="non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0" i="0" u="none" strike="noStrike" kern="1200" cap="none" spc="0" baseline="0">
                <a:solidFill>
                  <a:srgbClr val="000000"/>
                </a:solidFill>
                <a:uFillTx/>
                <a:latin typeface="Helvetica Light"/>
              </a:rPr>
              <a:t>Viedā</a:t>
            </a:r>
            <a:br>
              <a:rPr lang="lv-LV" sz="2000" b="0" i="0" u="none" strike="noStrike" kern="1200" cap="none" spc="0" baseline="0">
                <a:solidFill>
                  <a:srgbClr val="000000"/>
                </a:solidFill>
                <a:uFillTx/>
                <a:latin typeface="Helvetica Light"/>
              </a:rPr>
            </a:br>
            <a:r>
              <a:rPr lang="lv-LV" sz="2000" b="0" i="0" u="none" strike="noStrike" kern="1200" cap="none" spc="0" baseline="0">
                <a:solidFill>
                  <a:srgbClr val="000000"/>
                </a:solidFill>
                <a:uFillTx/>
                <a:latin typeface="Helvetica Light"/>
              </a:rPr>
              <a:t>enerģētika</a:t>
            </a:r>
          </a:p>
        </p:txBody>
      </p:sp>
      <p:sp>
        <p:nvSpPr>
          <p:cNvPr id="35" name="ICT">
            <a:extLst>
              <a:ext uri="{FF2B5EF4-FFF2-40B4-BE49-F238E27FC236}">
                <a16:creationId xmlns:a16="http://schemas.microsoft.com/office/drawing/2014/main" xmlns="" id="{9E17A521-5586-4A21-A740-EE4F6AE564B3}"/>
              </a:ext>
            </a:extLst>
          </p:cNvPr>
          <p:cNvSpPr txBox="1"/>
          <p:nvPr/>
        </p:nvSpPr>
        <p:spPr>
          <a:xfrm>
            <a:off x="10361002" y="3391573"/>
            <a:ext cx="410364" cy="359075"/>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0" i="0" u="none" strike="noStrike" kern="1200" cap="none" spc="0" baseline="0">
                <a:solidFill>
                  <a:srgbClr val="000000"/>
                </a:solidFill>
                <a:uFillTx/>
                <a:latin typeface="Helvetica Light"/>
              </a:rPr>
              <a:t>IKT</a:t>
            </a:r>
          </a:p>
        </p:txBody>
      </p:sp>
      <p:sp>
        <p:nvSpPr>
          <p:cNvPr id="36" name="Rectangle">
            <a:extLst>
              <a:ext uri="{FF2B5EF4-FFF2-40B4-BE49-F238E27FC236}">
                <a16:creationId xmlns:a16="http://schemas.microsoft.com/office/drawing/2014/main" xmlns="" id="{8051F2EB-A76F-4BAE-86C4-9F11ACD67DA8}"/>
              </a:ext>
            </a:extLst>
          </p:cNvPr>
          <p:cNvSpPr/>
          <p:nvPr/>
        </p:nvSpPr>
        <p:spPr>
          <a:xfrm>
            <a:off x="807278" y="3164098"/>
            <a:ext cx="428780" cy="752121"/>
          </a:xfrm>
          <a:prstGeom prst="rect">
            <a:avLst/>
          </a:prstGeom>
          <a:solidFill>
            <a:srgbClr val="DAE3F3">
              <a:alpha val="41000"/>
            </a:srgbClr>
          </a:solidFill>
          <a:ln w="12701" cap="flat">
            <a:solidFill>
              <a:srgbClr val="000000"/>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37" name="Sectors">
            <a:extLst>
              <a:ext uri="{FF2B5EF4-FFF2-40B4-BE49-F238E27FC236}">
                <a16:creationId xmlns:a16="http://schemas.microsoft.com/office/drawing/2014/main" xmlns="" id="{FF005288-9060-4799-83AE-C02312DDD1F5}"/>
              </a:ext>
            </a:extLst>
          </p:cNvPr>
          <p:cNvSpPr txBox="1"/>
          <p:nvPr/>
        </p:nvSpPr>
        <p:spPr>
          <a:xfrm rot="16200004">
            <a:off x="802797" y="3411964"/>
            <a:ext cx="423988" cy="295296"/>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600" b="0" i="0" u="none" strike="noStrike" kern="1200" cap="none" spc="0" baseline="0">
                <a:solidFill>
                  <a:srgbClr val="000000"/>
                </a:solidFill>
                <a:effectLst>
                  <a:outerShdw dist="38096" dir="2700000">
                    <a:srgbClr val="000000"/>
                  </a:outerShdw>
                </a:effectLst>
                <a:uFillTx/>
                <a:latin typeface="Helvetica Light"/>
              </a:rPr>
              <a:t>RIS3</a:t>
            </a:r>
          </a:p>
        </p:txBody>
      </p:sp>
      <p:cxnSp>
        <p:nvCxnSpPr>
          <p:cNvPr id="38" name="Straight Arrow Connector 107">
            <a:extLst>
              <a:ext uri="{FF2B5EF4-FFF2-40B4-BE49-F238E27FC236}">
                <a16:creationId xmlns:a16="http://schemas.microsoft.com/office/drawing/2014/main" xmlns="" id="{3ECC3CBA-EB4D-48D5-9D60-94BA88CAE9B6}"/>
              </a:ext>
            </a:extLst>
          </p:cNvPr>
          <p:cNvCxnSpPr/>
          <p:nvPr/>
        </p:nvCxnSpPr>
        <p:spPr>
          <a:xfrm>
            <a:off x="10515435" y="3938750"/>
            <a:ext cx="0" cy="272766"/>
          </a:xfrm>
          <a:prstGeom prst="straightConnector1">
            <a:avLst/>
          </a:prstGeom>
          <a:noFill/>
          <a:ln w="38103" cap="flat">
            <a:solidFill>
              <a:srgbClr val="000000"/>
            </a:solidFill>
            <a:prstDash val="solid"/>
            <a:miter/>
            <a:tailEnd type="arrow"/>
          </a:ln>
        </p:spPr>
      </p:cxnSp>
      <p:cxnSp>
        <p:nvCxnSpPr>
          <p:cNvPr id="39" name="Straight Arrow Connector 108">
            <a:extLst>
              <a:ext uri="{FF2B5EF4-FFF2-40B4-BE49-F238E27FC236}">
                <a16:creationId xmlns:a16="http://schemas.microsoft.com/office/drawing/2014/main" xmlns="" id="{0E0D12FE-13DB-4E61-B8CB-4C69690341AC}"/>
              </a:ext>
            </a:extLst>
          </p:cNvPr>
          <p:cNvCxnSpPr/>
          <p:nvPr/>
        </p:nvCxnSpPr>
        <p:spPr>
          <a:xfrm>
            <a:off x="8512625" y="3938750"/>
            <a:ext cx="0" cy="272766"/>
          </a:xfrm>
          <a:prstGeom prst="straightConnector1">
            <a:avLst/>
          </a:prstGeom>
          <a:noFill/>
          <a:ln w="38103" cap="flat">
            <a:solidFill>
              <a:srgbClr val="000000"/>
            </a:solidFill>
            <a:prstDash val="solid"/>
            <a:miter/>
            <a:tailEnd type="arrow"/>
          </a:ln>
        </p:spPr>
      </p:cxnSp>
      <p:cxnSp>
        <p:nvCxnSpPr>
          <p:cNvPr id="40" name="Straight Arrow Connector 109">
            <a:extLst>
              <a:ext uri="{FF2B5EF4-FFF2-40B4-BE49-F238E27FC236}">
                <a16:creationId xmlns:a16="http://schemas.microsoft.com/office/drawing/2014/main" xmlns="" id="{10FF926B-AC9E-4D94-A065-2026F7EB1139}"/>
              </a:ext>
            </a:extLst>
          </p:cNvPr>
          <p:cNvCxnSpPr/>
          <p:nvPr/>
        </p:nvCxnSpPr>
        <p:spPr>
          <a:xfrm>
            <a:off x="6503148" y="3938750"/>
            <a:ext cx="0" cy="272766"/>
          </a:xfrm>
          <a:prstGeom prst="straightConnector1">
            <a:avLst/>
          </a:prstGeom>
          <a:noFill/>
          <a:ln w="38103" cap="flat">
            <a:solidFill>
              <a:srgbClr val="000000"/>
            </a:solidFill>
            <a:prstDash val="solid"/>
            <a:miter/>
            <a:tailEnd type="arrow"/>
          </a:ln>
        </p:spPr>
      </p:cxnSp>
      <p:cxnSp>
        <p:nvCxnSpPr>
          <p:cNvPr id="41" name="Straight Arrow Connector 110">
            <a:extLst>
              <a:ext uri="{FF2B5EF4-FFF2-40B4-BE49-F238E27FC236}">
                <a16:creationId xmlns:a16="http://schemas.microsoft.com/office/drawing/2014/main" xmlns="" id="{A40F9974-EA99-4D65-913B-1A1AC4913950}"/>
              </a:ext>
            </a:extLst>
          </p:cNvPr>
          <p:cNvCxnSpPr/>
          <p:nvPr/>
        </p:nvCxnSpPr>
        <p:spPr>
          <a:xfrm>
            <a:off x="4428521" y="3938750"/>
            <a:ext cx="0" cy="272766"/>
          </a:xfrm>
          <a:prstGeom prst="straightConnector1">
            <a:avLst/>
          </a:prstGeom>
          <a:noFill/>
          <a:ln w="38103" cap="flat">
            <a:solidFill>
              <a:srgbClr val="000000"/>
            </a:solidFill>
            <a:prstDash val="solid"/>
            <a:miter/>
            <a:tailEnd type="arrow"/>
          </a:ln>
        </p:spPr>
      </p:cxnSp>
      <p:cxnSp>
        <p:nvCxnSpPr>
          <p:cNvPr id="42" name="Straight Arrow Connector 111">
            <a:extLst>
              <a:ext uri="{FF2B5EF4-FFF2-40B4-BE49-F238E27FC236}">
                <a16:creationId xmlns:a16="http://schemas.microsoft.com/office/drawing/2014/main" xmlns="" id="{C4D4D4B7-6648-4242-83FA-69F6ED19737A}"/>
              </a:ext>
            </a:extLst>
          </p:cNvPr>
          <p:cNvCxnSpPr/>
          <p:nvPr/>
        </p:nvCxnSpPr>
        <p:spPr>
          <a:xfrm>
            <a:off x="2260415" y="3938750"/>
            <a:ext cx="0" cy="272766"/>
          </a:xfrm>
          <a:prstGeom prst="straightConnector1">
            <a:avLst/>
          </a:prstGeom>
          <a:noFill/>
          <a:ln w="38103" cap="flat">
            <a:solidFill>
              <a:srgbClr val="000000"/>
            </a:solidFill>
            <a:prstDash val="solid"/>
            <a:miter/>
            <a:tailEnd type="arrow"/>
          </a:ln>
        </p:spPr>
      </p:cxnSp>
      <p:sp>
        <p:nvSpPr>
          <p:cNvPr id="43" name="Precision Medicine">
            <a:extLst>
              <a:ext uri="{FF2B5EF4-FFF2-40B4-BE49-F238E27FC236}">
                <a16:creationId xmlns:a16="http://schemas.microsoft.com/office/drawing/2014/main" xmlns="" id="{11829774-651D-4AC1-870A-CE2007689E0B}"/>
              </a:ext>
            </a:extLst>
          </p:cNvPr>
          <p:cNvSpPr txBox="1"/>
          <p:nvPr/>
        </p:nvSpPr>
        <p:spPr>
          <a:xfrm>
            <a:off x="8230596" y="4566705"/>
            <a:ext cx="1932968" cy="328297"/>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000000"/>
                </a:solidFill>
                <a:uFillTx/>
                <a:latin typeface="Helvetica Light"/>
              </a:rPr>
              <a:t>Precīzijas medicīna</a:t>
            </a:r>
          </a:p>
        </p:txBody>
      </p:sp>
      <p:cxnSp>
        <p:nvCxnSpPr>
          <p:cNvPr id="44" name="Straight Connector 120">
            <a:extLst>
              <a:ext uri="{FF2B5EF4-FFF2-40B4-BE49-F238E27FC236}">
                <a16:creationId xmlns:a16="http://schemas.microsoft.com/office/drawing/2014/main" xmlns="" id="{2F7D7432-59E0-45C6-A548-E4E92BCF61A2}"/>
              </a:ext>
            </a:extLst>
          </p:cNvPr>
          <p:cNvCxnSpPr>
            <a:stCxn id="10" idx="2"/>
          </p:cNvCxnSpPr>
          <p:nvPr/>
        </p:nvCxnSpPr>
        <p:spPr>
          <a:xfrm>
            <a:off x="4476289" y="1843274"/>
            <a:ext cx="0" cy="172721"/>
          </a:xfrm>
          <a:prstGeom prst="straightConnector1">
            <a:avLst/>
          </a:prstGeom>
          <a:noFill/>
          <a:ln w="38103" cap="flat">
            <a:solidFill>
              <a:srgbClr val="587CA6"/>
            </a:solidFill>
            <a:prstDash val="solid"/>
            <a:miter/>
          </a:ln>
        </p:spPr>
      </p:cxnSp>
      <p:cxnSp>
        <p:nvCxnSpPr>
          <p:cNvPr id="45" name="Straight Connector 122">
            <a:extLst>
              <a:ext uri="{FF2B5EF4-FFF2-40B4-BE49-F238E27FC236}">
                <a16:creationId xmlns:a16="http://schemas.microsoft.com/office/drawing/2014/main" xmlns="" id="{48020BB2-8691-4917-BFAC-97D89F38D7D8}"/>
              </a:ext>
            </a:extLst>
          </p:cNvPr>
          <p:cNvCxnSpPr/>
          <p:nvPr/>
        </p:nvCxnSpPr>
        <p:spPr>
          <a:xfrm>
            <a:off x="6404750" y="1823377"/>
            <a:ext cx="0" cy="172712"/>
          </a:xfrm>
          <a:prstGeom prst="straightConnector1">
            <a:avLst/>
          </a:prstGeom>
          <a:noFill/>
          <a:ln w="38103" cap="flat">
            <a:solidFill>
              <a:srgbClr val="587CA6"/>
            </a:solidFill>
            <a:prstDash val="solid"/>
            <a:miter/>
          </a:ln>
        </p:spPr>
      </p:cxnSp>
      <p:cxnSp>
        <p:nvCxnSpPr>
          <p:cNvPr id="46" name="Straight Connector 123">
            <a:extLst>
              <a:ext uri="{FF2B5EF4-FFF2-40B4-BE49-F238E27FC236}">
                <a16:creationId xmlns:a16="http://schemas.microsoft.com/office/drawing/2014/main" xmlns="" id="{B18EEC55-EA6F-4820-9419-868A3D753286}"/>
              </a:ext>
            </a:extLst>
          </p:cNvPr>
          <p:cNvCxnSpPr/>
          <p:nvPr/>
        </p:nvCxnSpPr>
        <p:spPr>
          <a:xfrm>
            <a:off x="8230596" y="1823377"/>
            <a:ext cx="0" cy="172712"/>
          </a:xfrm>
          <a:prstGeom prst="straightConnector1">
            <a:avLst/>
          </a:prstGeom>
          <a:noFill/>
          <a:ln w="38103" cap="flat">
            <a:solidFill>
              <a:srgbClr val="587CA6"/>
            </a:solidFill>
            <a:prstDash val="solid"/>
            <a:miter/>
          </a:ln>
        </p:spPr>
      </p:cxnSp>
      <p:cxnSp>
        <p:nvCxnSpPr>
          <p:cNvPr id="47" name="Straight Connector 124">
            <a:extLst>
              <a:ext uri="{FF2B5EF4-FFF2-40B4-BE49-F238E27FC236}">
                <a16:creationId xmlns:a16="http://schemas.microsoft.com/office/drawing/2014/main" xmlns="" id="{25A1BD5B-D71D-4119-AE47-D13DD2A3AAD2}"/>
              </a:ext>
            </a:extLst>
          </p:cNvPr>
          <p:cNvCxnSpPr/>
          <p:nvPr/>
        </p:nvCxnSpPr>
        <p:spPr>
          <a:xfrm flipH="1">
            <a:off x="1309155" y="4289176"/>
            <a:ext cx="10280810" cy="0"/>
          </a:xfrm>
          <a:prstGeom prst="straightConnector1">
            <a:avLst/>
          </a:prstGeom>
          <a:noFill/>
          <a:ln w="38103" cap="flat">
            <a:solidFill>
              <a:srgbClr val="587CA6"/>
            </a:solidFill>
            <a:custDash>
              <a:ds d="299976" sp="299976"/>
            </a:custDash>
            <a:miter/>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F14F8F6F-CC52-4DD5-837D-EA4ECB96A230}"/>
              </a:ext>
            </a:extLst>
          </p:cNvPr>
          <p:cNvGrpSpPr/>
          <p:nvPr/>
        </p:nvGrpSpPr>
        <p:grpSpPr>
          <a:xfrm>
            <a:off x="8127780" y="2458318"/>
            <a:ext cx="1841501" cy="1845780"/>
            <a:chOff x="8515350" y="2366138"/>
            <a:chExt cx="1841501" cy="1845780"/>
          </a:xfrm>
        </p:grpSpPr>
        <p:sp>
          <p:nvSpPr>
            <p:cNvPr id="3" name="Circle">
              <a:extLst>
                <a:ext uri="{FF2B5EF4-FFF2-40B4-BE49-F238E27FC236}">
                  <a16:creationId xmlns:a16="http://schemas.microsoft.com/office/drawing/2014/main" xmlns="" id="{BBC0ABF2-EE1A-4B11-8F05-7891671B2632}"/>
                </a:ext>
              </a:extLst>
            </p:cNvPr>
            <p:cNvSpPr/>
            <p:nvPr/>
          </p:nvSpPr>
          <p:spPr>
            <a:xfrm>
              <a:off x="8515350" y="2366138"/>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alpha val="23000"/>
                </a:srgbClr>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 name="Circle">
              <a:extLst>
                <a:ext uri="{FF2B5EF4-FFF2-40B4-BE49-F238E27FC236}">
                  <a16:creationId xmlns:a16="http://schemas.microsoft.com/office/drawing/2014/main" xmlns="" id="{255F5DC7-7650-4581-9E59-755DF64CEDB5}"/>
                </a:ext>
              </a:extLst>
            </p:cNvPr>
            <p:cNvSpPr/>
            <p:nvPr/>
          </p:nvSpPr>
          <p:spPr>
            <a:xfrm>
              <a:off x="8515350" y="2370417"/>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grpSp>
      <p:sp>
        <p:nvSpPr>
          <p:cNvPr id="5" name="Square">
            <a:extLst>
              <a:ext uri="{FF2B5EF4-FFF2-40B4-BE49-F238E27FC236}">
                <a16:creationId xmlns:a16="http://schemas.microsoft.com/office/drawing/2014/main" xmlns="" id="{BD67F95F-BEBE-424C-8796-D604B984B42D}"/>
              </a:ext>
            </a:extLst>
          </p:cNvPr>
          <p:cNvSpPr/>
          <p:nvPr/>
        </p:nvSpPr>
        <p:spPr>
          <a:xfrm>
            <a:off x="6210630" y="2597965"/>
            <a:ext cx="1552303" cy="1552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86996"/>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6" name="Multinationals">
            <a:extLst>
              <a:ext uri="{FF2B5EF4-FFF2-40B4-BE49-F238E27FC236}">
                <a16:creationId xmlns:a16="http://schemas.microsoft.com/office/drawing/2014/main" xmlns="" id="{ABAC3A38-3CB8-47B4-80C3-F4459C5A73B4}"/>
              </a:ext>
            </a:extLst>
          </p:cNvPr>
          <p:cNvSpPr txBox="1"/>
          <p:nvPr/>
        </p:nvSpPr>
        <p:spPr>
          <a:xfrm>
            <a:off x="8185871" y="3032104"/>
            <a:ext cx="1712003" cy="636074"/>
          </a:xfrm>
          <a:prstGeom prst="rect">
            <a:avLst/>
          </a:prstGeom>
          <a:noFill/>
          <a:ln cap="flat">
            <a:noFill/>
          </a:ln>
        </p:spPr>
        <p:txBody>
          <a:bodyPr vert="horz" wrap="non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dirty="0">
                <a:solidFill>
                  <a:srgbClr val="213868"/>
                </a:solidFill>
                <a:uFillTx/>
                <a:latin typeface="Helvetica Light"/>
              </a:rPr>
              <a:t>STARPTAUTISKI</a:t>
            </a:r>
            <a:endParaRPr lang="lv-LV" sz="2000" b="1" i="0" u="none" strike="noStrike" kern="1200" cap="none" spc="0" baseline="0" dirty="0">
              <a:solidFill>
                <a:srgbClr val="213868"/>
              </a:solidFill>
              <a:uFillTx/>
              <a:latin typeface="Helvetica Light"/>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dirty="0">
                <a:solidFill>
                  <a:srgbClr val="213868"/>
                </a:solidFill>
                <a:uFillTx/>
                <a:latin typeface="Helvetica Light"/>
              </a:rPr>
              <a:t>UZŅĒMUMI</a:t>
            </a:r>
          </a:p>
        </p:txBody>
      </p:sp>
      <p:sp>
        <p:nvSpPr>
          <p:cNvPr id="7" name="Government">
            <a:extLst>
              <a:ext uri="{FF2B5EF4-FFF2-40B4-BE49-F238E27FC236}">
                <a16:creationId xmlns:a16="http://schemas.microsoft.com/office/drawing/2014/main" xmlns="" id="{5148E20F-ECA0-4F27-9B72-E74853EE1A90}"/>
              </a:ext>
            </a:extLst>
          </p:cNvPr>
          <p:cNvSpPr txBox="1"/>
          <p:nvPr/>
        </p:nvSpPr>
        <p:spPr>
          <a:xfrm>
            <a:off x="6460764" y="2879353"/>
            <a:ext cx="1080427" cy="359075"/>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FFFFFF"/>
                </a:solidFill>
                <a:uFillTx/>
                <a:latin typeface="Helvetica Light"/>
              </a:rPr>
              <a:t>VALDĪBA</a:t>
            </a:r>
            <a:endParaRPr lang="lv-LV" sz="1600" b="1" i="0" u="none" strike="noStrike" kern="1200" cap="none" spc="0" baseline="0">
              <a:solidFill>
                <a:srgbClr val="FFFFFF"/>
              </a:solidFill>
              <a:uFillTx/>
              <a:latin typeface="Helvetica Light"/>
            </a:endParaRPr>
          </a:p>
        </p:txBody>
      </p:sp>
      <p:sp>
        <p:nvSpPr>
          <p:cNvPr id="8" name="Line">
            <a:extLst>
              <a:ext uri="{FF2B5EF4-FFF2-40B4-BE49-F238E27FC236}">
                <a16:creationId xmlns:a16="http://schemas.microsoft.com/office/drawing/2014/main" xmlns="" id="{48C380C3-8184-4F25-90BC-A2E950DB2E8A}"/>
              </a:ext>
            </a:extLst>
          </p:cNvPr>
          <p:cNvSpPr/>
          <p:nvPr/>
        </p:nvSpPr>
        <p:spPr>
          <a:xfrm>
            <a:off x="7583401" y="3365603"/>
            <a:ext cx="400443" cy="128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486996"/>
            </a:solidFill>
            <a:prstDash val="solid"/>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9" name="Line">
            <a:extLst>
              <a:ext uri="{FF2B5EF4-FFF2-40B4-BE49-F238E27FC236}">
                <a16:creationId xmlns:a16="http://schemas.microsoft.com/office/drawing/2014/main" xmlns="" id="{722EF33A-ECFD-40B2-B02A-A16C0D03E9EF}"/>
              </a:ext>
            </a:extLst>
          </p:cNvPr>
          <p:cNvSpPr/>
          <p:nvPr/>
        </p:nvSpPr>
        <p:spPr>
          <a:xfrm>
            <a:off x="5992912" y="3358508"/>
            <a:ext cx="400443" cy="128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486996"/>
            </a:solidFill>
            <a:prstDash val="solid"/>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0" name="Line">
            <a:extLst>
              <a:ext uri="{FF2B5EF4-FFF2-40B4-BE49-F238E27FC236}">
                <a16:creationId xmlns:a16="http://schemas.microsoft.com/office/drawing/2014/main" xmlns="" id="{E15DE6A8-359B-4E2E-BE33-B0FFD7BCE6A6}"/>
              </a:ext>
            </a:extLst>
          </p:cNvPr>
          <p:cNvSpPr/>
          <p:nvPr/>
        </p:nvSpPr>
        <p:spPr>
          <a:xfrm>
            <a:off x="6976212" y="2375345"/>
            <a:ext cx="0" cy="4004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486996"/>
            </a:solidFill>
            <a:prstDash val="solid"/>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1" name="Line">
            <a:extLst>
              <a:ext uri="{FF2B5EF4-FFF2-40B4-BE49-F238E27FC236}">
                <a16:creationId xmlns:a16="http://schemas.microsoft.com/office/drawing/2014/main" xmlns="" id="{425C832C-EF23-4AB3-82A3-524472083CE2}"/>
              </a:ext>
            </a:extLst>
          </p:cNvPr>
          <p:cNvSpPr/>
          <p:nvPr/>
        </p:nvSpPr>
        <p:spPr>
          <a:xfrm>
            <a:off x="6969107" y="3979349"/>
            <a:ext cx="0" cy="40044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486996"/>
            </a:solidFill>
            <a:prstDash val="solid"/>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2" name="National Strategies…">
            <a:extLst>
              <a:ext uri="{FF2B5EF4-FFF2-40B4-BE49-F238E27FC236}">
                <a16:creationId xmlns:a16="http://schemas.microsoft.com/office/drawing/2014/main" xmlns="" id="{927B7283-F3EC-47C1-B463-2772634E6C99}"/>
              </a:ext>
            </a:extLst>
          </p:cNvPr>
          <p:cNvSpPr txBox="1"/>
          <p:nvPr/>
        </p:nvSpPr>
        <p:spPr>
          <a:xfrm>
            <a:off x="6368346" y="3255455"/>
            <a:ext cx="1236854" cy="795089"/>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200"/>
              </a:spcAft>
              <a:buNone/>
              <a:tabLst/>
              <a:defRPr sz="1600" b="0" i="0" u="none" strike="noStrike" kern="0" cap="none" spc="0" baseline="0">
                <a:solidFill>
                  <a:srgbClr val="FFFFFF"/>
                </a:solidFill>
                <a:uFillTx/>
              </a:defRPr>
            </a:pPr>
            <a:r>
              <a:rPr lang="lv-LV" sz="900" b="0" i="0" u="none" strike="noStrike" kern="1200" cap="none" spc="0" baseline="0">
                <a:solidFill>
                  <a:srgbClr val="FFFFFF"/>
                </a:solidFill>
                <a:uFillTx/>
                <a:latin typeface="Helvetica Light"/>
              </a:rPr>
              <a:t>Publiskā sektora finansējums un atbalsts</a:t>
            </a:r>
          </a:p>
          <a:p>
            <a:pPr marL="0" marR="0" lvl="0" indent="0" algn="ctr" defTabSz="914400" rtl="0" fontAlgn="auto" hangingPunct="1">
              <a:lnSpc>
                <a:spcPct val="100000"/>
              </a:lnSpc>
              <a:spcBef>
                <a:spcPts val="0"/>
              </a:spcBef>
              <a:spcAft>
                <a:spcPts val="200"/>
              </a:spcAft>
              <a:buNone/>
              <a:tabLst/>
              <a:defRPr sz="1600" b="0" i="0" u="none" strike="noStrike" kern="0" cap="none" spc="0" baseline="0">
                <a:solidFill>
                  <a:srgbClr val="FFFFFF"/>
                </a:solidFill>
                <a:uFillTx/>
              </a:defRPr>
            </a:pPr>
            <a:r>
              <a:rPr lang="lv-LV" sz="900" b="0" i="0" u="none" strike="noStrike" kern="1200" cap="none" spc="0" baseline="0">
                <a:solidFill>
                  <a:srgbClr val="FFFFFF"/>
                </a:solidFill>
                <a:uFillTx/>
                <a:latin typeface="Helvetica Light"/>
              </a:rPr>
              <a:t>Valstiskas stratēģijas</a:t>
            </a:r>
          </a:p>
          <a:p>
            <a:pPr marL="0" marR="0" lvl="0" indent="0" algn="ctr" defTabSz="914400" rtl="0" fontAlgn="auto" hangingPunct="1">
              <a:lnSpc>
                <a:spcPct val="100000"/>
              </a:lnSpc>
              <a:spcBef>
                <a:spcPts val="0"/>
              </a:spcBef>
              <a:spcAft>
                <a:spcPts val="200"/>
              </a:spcAft>
              <a:buNone/>
              <a:tabLst/>
              <a:defRPr sz="1600" b="0" i="0" u="none" strike="noStrike" kern="0" cap="none" spc="0" baseline="0">
                <a:solidFill>
                  <a:srgbClr val="FFFFFF"/>
                </a:solidFill>
                <a:uFillTx/>
              </a:defRPr>
            </a:pPr>
            <a:r>
              <a:rPr lang="lv-LV" sz="900" b="0" i="0" u="none" strike="noStrike" kern="1200" cap="none" spc="0" baseline="0">
                <a:solidFill>
                  <a:srgbClr val="FFFFFF"/>
                </a:solidFill>
                <a:uFillTx/>
                <a:latin typeface="Helvetica Light"/>
              </a:rPr>
              <a:t>Veikla politikas veidošana</a:t>
            </a:r>
          </a:p>
        </p:txBody>
      </p:sp>
      <p:grpSp>
        <p:nvGrpSpPr>
          <p:cNvPr id="13" name="Group">
            <a:extLst>
              <a:ext uri="{FF2B5EF4-FFF2-40B4-BE49-F238E27FC236}">
                <a16:creationId xmlns:a16="http://schemas.microsoft.com/office/drawing/2014/main" xmlns="" id="{DBD98508-E514-4911-BA93-3A035BE01FD7}"/>
              </a:ext>
            </a:extLst>
          </p:cNvPr>
          <p:cNvGrpSpPr/>
          <p:nvPr/>
        </p:nvGrpSpPr>
        <p:grpSpPr>
          <a:xfrm>
            <a:off x="3879633" y="2565403"/>
            <a:ext cx="1841501" cy="1845771"/>
            <a:chOff x="4267203" y="2473223"/>
            <a:chExt cx="1841501" cy="1845771"/>
          </a:xfrm>
        </p:grpSpPr>
        <p:sp>
          <p:nvSpPr>
            <p:cNvPr id="14" name="Circle">
              <a:extLst>
                <a:ext uri="{FF2B5EF4-FFF2-40B4-BE49-F238E27FC236}">
                  <a16:creationId xmlns:a16="http://schemas.microsoft.com/office/drawing/2014/main" xmlns="" id="{2ED54D34-1446-4512-B1B0-1DDE008E7390}"/>
                </a:ext>
              </a:extLst>
            </p:cNvPr>
            <p:cNvSpPr/>
            <p:nvPr/>
          </p:nvSpPr>
          <p:spPr>
            <a:xfrm>
              <a:off x="4267203" y="2473223"/>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alpha val="23000"/>
                </a:srgbClr>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5" name="Circle">
              <a:extLst>
                <a:ext uri="{FF2B5EF4-FFF2-40B4-BE49-F238E27FC236}">
                  <a16:creationId xmlns:a16="http://schemas.microsoft.com/office/drawing/2014/main" xmlns="" id="{C1C00074-2E47-40FE-9C32-B93C02437142}"/>
                </a:ext>
              </a:extLst>
            </p:cNvPr>
            <p:cNvSpPr/>
            <p:nvPr/>
          </p:nvSpPr>
          <p:spPr>
            <a:xfrm>
              <a:off x="4267203" y="2477493"/>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grpSp>
      <p:sp>
        <p:nvSpPr>
          <p:cNvPr id="16" name="Academia">
            <a:extLst>
              <a:ext uri="{FF2B5EF4-FFF2-40B4-BE49-F238E27FC236}">
                <a16:creationId xmlns:a16="http://schemas.microsoft.com/office/drawing/2014/main" xmlns="" id="{29DF73A4-C881-45F0-8E02-777E4040FF26}"/>
              </a:ext>
            </a:extLst>
          </p:cNvPr>
          <p:cNvSpPr txBox="1"/>
          <p:nvPr/>
        </p:nvSpPr>
        <p:spPr>
          <a:xfrm>
            <a:off x="4095614" y="3192992"/>
            <a:ext cx="1425074" cy="359075"/>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213868"/>
                </a:solidFill>
                <a:uFillTx/>
                <a:latin typeface="Helvetica Light"/>
              </a:rPr>
              <a:t>AKADĒMIJA</a:t>
            </a:r>
          </a:p>
        </p:txBody>
      </p:sp>
      <p:grpSp>
        <p:nvGrpSpPr>
          <p:cNvPr id="17" name="Group">
            <a:extLst>
              <a:ext uri="{FF2B5EF4-FFF2-40B4-BE49-F238E27FC236}">
                <a16:creationId xmlns:a16="http://schemas.microsoft.com/office/drawing/2014/main" xmlns="" id="{0E07AFEC-EB65-4826-B1CC-F2FA010B5C4E}"/>
              </a:ext>
            </a:extLst>
          </p:cNvPr>
          <p:cNvGrpSpPr/>
          <p:nvPr/>
        </p:nvGrpSpPr>
        <p:grpSpPr>
          <a:xfrm>
            <a:off x="6044977" y="349254"/>
            <a:ext cx="1841501" cy="1845771"/>
            <a:chOff x="6432547" y="257074"/>
            <a:chExt cx="1841501" cy="1845771"/>
          </a:xfrm>
        </p:grpSpPr>
        <p:sp>
          <p:nvSpPr>
            <p:cNvPr id="18" name="Circle">
              <a:extLst>
                <a:ext uri="{FF2B5EF4-FFF2-40B4-BE49-F238E27FC236}">
                  <a16:creationId xmlns:a16="http://schemas.microsoft.com/office/drawing/2014/main" xmlns="" id="{9A984646-D6FB-47CC-A7AF-C1D5BCCD9E8C}"/>
                </a:ext>
              </a:extLst>
            </p:cNvPr>
            <p:cNvSpPr/>
            <p:nvPr/>
          </p:nvSpPr>
          <p:spPr>
            <a:xfrm>
              <a:off x="6432547" y="257074"/>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alpha val="23000"/>
                </a:srgbClr>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9" name="Circle">
              <a:extLst>
                <a:ext uri="{FF2B5EF4-FFF2-40B4-BE49-F238E27FC236}">
                  <a16:creationId xmlns:a16="http://schemas.microsoft.com/office/drawing/2014/main" xmlns="" id="{36118A08-F671-4729-98B3-CB91E88FDFDB}"/>
                </a:ext>
              </a:extLst>
            </p:cNvPr>
            <p:cNvSpPr/>
            <p:nvPr/>
          </p:nvSpPr>
          <p:spPr>
            <a:xfrm>
              <a:off x="6432547" y="261344"/>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grpSp>
      <p:sp>
        <p:nvSpPr>
          <p:cNvPr id="20" name="Startups">
            <a:extLst>
              <a:ext uri="{FF2B5EF4-FFF2-40B4-BE49-F238E27FC236}">
                <a16:creationId xmlns:a16="http://schemas.microsoft.com/office/drawing/2014/main" xmlns="" id="{9C765A20-83DC-4F4E-AEF5-6DEC048950BB}"/>
              </a:ext>
            </a:extLst>
          </p:cNvPr>
          <p:cNvSpPr txBox="1"/>
          <p:nvPr/>
        </p:nvSpPr>
        <p:spPr>
          <a:xfrm>
            <a:off x="6264360" y="665490"/>
            <a:ext cx="1368966" cy="666844"/>
          </a:xfrm>
          <a:prstGeom prst="rect">
            <a:avLst/>
          </a:prstGeom>
          <a:noFill/>
          <a:ln cap="flat">
            <a:noFill/>
          </a:ln>
        </p:spPr>
        <p:txBody>
          <a:bodyPr vert="horz" wrap="non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213868"/>
                </a:solidFill>
                <a:uFillTx/>
                <a:latin typeface="Helvetica Light"/>
              </a:rPr>
              <a:t>JAUN-</a:t>
            </a:r>
            <a:br>
              <a:rPr lang="lv-LV" sz="2000" b="1" i="0" u="none" strike="noStrike" kern="1200" cap="none" spc="0" baseline="0">
                <a:solidFill>
                  <a:srgbClr val="213868"/>
                </a:solidFill>
                <a:uFillTx/>
                <a:latin typeface="Helvetica Light"/>
              </a:rPr>
            </a:br>
            <a:r>
              <a:rPr lang="lv-LV" sz="2000" b="1" i="0" u="none" strike="noStrike" kern="1200" cap="none" spc="0" baseline="0">
                <a:solidFill>
                  <a:srgbClr val="213868"/>
                </a:solidFill>
                <a:uFillTx/>
                <a:latin typeface="Helvetica Light"/>
              </a:rPr>
              <a:t>UZŅĒMUMI</a:t>
            </a:r>
          </a:p>
        </p:txBody>
      </p:sp>
      <p:grpSp>
        <p:nvGrpSpPr>
          <p:cNvPr id="21" name="Group">
            <a:extLst>
              <a:ext uri="{FF2B5EF4-FFF2-40B4-BE49-F238E27FC236}">
                <a16:creationId xmlns:a16="http://schemas.microsoft.com/office/drawing/2014/main" xmlns="" id="{8EE2AFD4-6E92-48C7-95FC-8BD1922345CB}"/>
              </a:ext>
            </a:extLst>
          </p:cNvPr>
          <p:cNvGrpSpPr/>
          <p:nvPr/>
        </p:nvGrpSpPr>
        <p:grpSpPr>
          <a:xfrm>
            <a:off x="6025931" y="4533905"/>
            <a:ext cx="1841501" cy="1845771"/>
            <a:chOff x="6413501" y="4441725"/>
            <a:chExt cx="1841501" cy="1845771"/>
          </a:xfrm>
        </p:grpSpPr>
        <p:sp>
          <p:nvSpPr>
            <p:cNvPr id="22" name="Circle">
              <a:extLst>
                <a:ext uri="{FF2B5EF4-FFF2-40B4-BE49-F238E27FC236}">
                  <a16:creationId xmlns:a16="http://schemas.microsoft.com/office/drawing/2014/main" xmlns="" id="{C7991B7C-B874-4407-960E-14F206FD0A7C}"/>
                </a:ext>
              </a:extLst>
            </p:cNvPr>
            <p:cNvSpPr/>
            <p:nvPr/>
          </p:nvSpPr>
          <p:spPr>
            <a:xfrm>
              <a:off x="6413501" y="4441725"/>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alpha val="23000"/>
                </a:srgbClr>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850" b="0" i="0" u="none" strike="noStrike" kern="1200" cap="none" spc="0" baseline="0">
                <a:solidFill>
                  <a:srgbClr val="FFFFFF"/>
                </a:solidFill>
                <a:uFillTx/>
                <a:latin typeface="Helvetica Light"/>
              </a:endParaRPr>
            </a:p>
          </p:txBody>
        </p:sp>
        <p:sp>
          <p:nvSpPr>
            <p:cNvPr id="23" name="Circle">
              <a:extLst>
                <a:ext uri="{FF2B5EF4-FFF2-40B4-BE49-F238E27FC236}">
                  <a16:creationId xmlns:a16="http://schemas.microsoft.com/office/drawing/2014/main" xmlns="" id="{BEC04B31-5B68-4193-8489-D953FEAD39F4}"/>
                </a:ext>
              </a:extLst>
            </p:cNvPr>
            <p:cNvSpPr/>
            <p:nvPr/>
          </p:nvSpPr>
          <p:spPr>
            <a:xfrm>
              <a:off x="6413501" y="4445995"/>
              <a:ext cx="1841501" cy="184150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70980"/>
              </a:srgbClr>
            </a:solidFill>
            <a:ln w="88897"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850" b="0" i="0" u="none" strike="noStrike" kern="1200" cap="none" spc="0" baseline="0">
                <a:solidFill>
                  <a:srgbClr val="FFFFFF"/>
                </a:solidFill>
                <a:uFillTx/>
                <a:latin typeface="Helvetica Light"/>
              </a:endParaRPr>
            </a:p>
          </p:txBody>
        </p:sp>
      </p:grpSp>
      <p:sp>
        <p:nvSpPr>
          <p:cNvPr id="24" name="Local Champions">
            <a:extLst>
              <a:ext uri="{FF2B5EF4-FFF2-40B4-BE49-F238E27FC236}">
                <a16:creationId xmlns:a16="http://schemas.microsoft.com/office/drawing/2014/main" xmlns="" id="{87A5E4B9-A9DB-4BC8-8EA9-83A4382EF770}"/>
              </a:ext>
            </a:extLst>
          </p:cNvPr>
          <p:cNvSpPr txBox="1"/>
          <p:nvPr/>
        </p:nvSpPr>
        <p:spPr>
          <a:xfrm>
            <a:off x="6343950" y="4951091"/>
            <a:ext cx="1205453" cy="666844"/>
          </a:xfrm>
          <a:prstGeom prst="rect">
            <a:avLst/>
          </a:prstGeom>
          <a:noFill/>
          <a:ln cap="flat">
            <a:noFill/>
          </a:ln>
        </p:spPr>
        <p:txBody>
          <a:bodyPr vert="horz" wrap="non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213868"/>
                </a:solidFill>
                <a:uFillTx/>
                <a:latin typeface="Helvetica Light"/>
              </a:rPr>
              <a:t>PAŠMĀJU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213868"/>
                </a:solidFill>
                <a:uFillTx/>
                <a:latin typeface="Helvetica Light"/>
              </a:rPr>
              <a:t>LĪDERI</a:t>
            </a:r>
          </a:p>
        </p:txBody>
      </p:sp>
      <p:sp>
        <p:nvSpPr>
          <p:cNvPr id="25" name="Line">
            <a:extLst>
              <a:ext uri="{FF2B5EF4-FFF2-40B4-BE49-F238E27FC236}">
                <a16:creationId xmlns:a16="http://schemas.microsoft.com/office/drawing/2014/main" xmlns="" id="{9F3FFC45-CC20-4FA6-815A-8D4C1F260A5F}"/>
              </a:ext>
            </a:extLst>
          </p:cNvPr>
          <p:cNvSpPr/>
          <p:nvPr/>
        </p:nvSpPr>
        <p:spPr>
          <a:xfrm flipH="1">
            <a:off x="5492168" y="1915182"/>
            <a:ext cx="602708" cy="60065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26" name="Line">
            <a:extLst>
              <a:ext uri="{FF2B5EF4-FFF2-40B4-BE49-F238E27FC236}">
                <a16:creationId xmlns:a16="http://schemas.microsoft.com/office/drawing/2014/main" xmlns="" id="{8A5B7014-6739-4C73-9F07-1F9F62A1B514}"/>
              </a:ext>
            </a:extLst>
          </p:cNvPr>
          <p:cNvSpPr/>
          <p:nvPr/>
        </p:nvSpPr>
        <p:spPr>
          <a:xfrm flipH="1">
            <a:off x="7826430" y="4214532"/>
            <a:ext cx="602708" cy="60065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27" name="Line">
            <a:extLst>
              <a:ext uri="{FF2B5EF4-FFF2-40B4-BE49-F238E27FC236}">
                <a16:creationId xmlns:a16="http://schemas.microsoft.com/office/drawing/2014/main" xmlns="" id="{F2DF5E33-21A9-446D-B296-C96AC9A7DD87}"/>
              </a:ext>
            </a:extLst>
          </p:cNvPr>
          <p:cNvSpPr/>
          <p:nvPr/>
        </p:nvSpPr>
        <p:spPr>
          <a:xfrm>
            <a:off x="7692580" y="2002389"/>
            <a:ext cx="648199" cy="64744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28" name="Line">
            <a:extLst>
              <a:ext uri="{FF2B5EF4-FFF2-40B4-BE49-F238E27FC236}">
                <a16:creationId xmlns:a16="http://schemas.microsoft.com/office/drawing/2014/main" xmlns="" id="{8C852071-4678-45FF-98F7-188742951C8D}"/>
              </a:ext>
            </a:extLst>
          </p:cNvPr>
          <p:cNvSpPr/>
          <p:nvPr/>
        </p:nvSpPr>
        <p:spPr>
          <a:xfrm>
            <a:off x="5429659" y="4229236"/>
            <a:ext cx="648199" cy="64744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29" name="Local universities…">
            <a:extLst>
              <a:ext uri="{FF2B5EF4-FFF2-40B4-BE49-F238E27FC236}">
                <a16:creationId xmlns:a16="http://schemas.microsoft.com/office/drawing/2014/main" xmlns="" id="{6811DEBB-49EA-4ABE-822A-F938F4944996}"/>
              </a:ext>
            </a:extLst>
          </p:cNvPr>
          <p:cNvSpPr txBox="1"/>
          <p:nvPr/>
        </p:nvSpPr>
        <p:spPr>
          <a:xfrm>
            <a:off x="4104941" y="3679654"/>
            <a:ext cx="1425951" cy="420624"/>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Lokāli pieejamas kompetences</a:t>
            </a:r>
          </a:p>
        </p:txBody>
      </p:sp>
      <p:sp>
        <p:nvSpPr>
          <p:cNvPr id="30" name="Global know-how and…">
            <a:extLst>
              <a:ext uri="{FF2B5EF4-FFF2-40B4-BE49-F238E27FC236}">
                <a16:creationId xmlns:a16="http://schemas.microsoft.com/office/drawing/2014/main" xmlns="" id="{F19D66DD-2BCF-43AD-8771-4FFB7BA01176}"/>
              </a:ext>
            </a:extLst>
          </p:cNvPr>
          <p:cNvSpPr txBox="1"/>
          <p:nvPr/>
        </p:nvSpPr>
        <p:spPr>
          <a:xfrm>
            <a:off x="8366182" y="3693416"/>
            <a:ext cx="1419295" cy="420624"/>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Pieredze, zināšanas, zīmols</a:t>
            </a:r>
          </a:p>
        </p:txBody>
      </p:sp>
      <p:sp>
        <p:nvSpPr>
          <p:cNvPr id="31" name="Operating in traditional…">
            <a:extLst>
              <a:ext uri="{FF2B5EF4-FFF2-40B4-BE49-F238E27FC236}">
                <a16:creationId xmlns:a16="http://schemas.microsoft.com/office/drawing/2014/main" xmlns="" id="{7849EC86-60C8-40AA-9C7C-C77098E3CE41}"/>
              </a:ext>
            </a:extLst>
          </p:cNvPr>
          <p:cNvSpPr txBox="1"/>
          <p:nvPr/>
        </p:nvSpPr>
        <p:spPr>
          <a:xfrm>
            <a:off x="6202721" y="5615384"/>
            <a:ext cx="1470794" cy="605296"/>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pt-BR" sz="1200" b="0" i="0" u="none" strike="noStrike" kern="1200" cap="none" spc="0" baseline="0">
                <a:solidFill>
                  <a:srgbClr val="213868"/>
                </a:solidFill>
                <a:uFillTx/>
                <a:latin typeface="Helvetica Light"/>
              </a:rPr>
              <a:t>Pieredze dinamiskā vidē ar augstu potenciāla</a:t>
            </a:r>
          </a:p>
        </p:txBody>
      </p:sp>
      <p:sp>
        <p:nvSpPr>
          <p:cNvPr id="32" name="Innovative ideas, link between…">
            <a:extLst>
              <a:ext uri="{FF2B5EF4-FFF2-40B4-BE49-F238E27FC236}">
                <a16:creationId xmlns:a16="http://schemas.microsoft.com/office/drawing/2014/main" xmlns="" id="{EBA82C51-CEF9-4C0C-BCEB-5B71E94439E0}"/>
              </a:ext>
            </a:extLst>
          </p:cNvPr>
          <p:cNvSpPr txBox="1"/>
          <p:nvPr/>
        </p:nvSpPr>
        <p:spPr>
          <a:xfrm>
            <a:off x="6400597" y="1401847"/>
            <a:ext cx="1154320" cy="420624"/>
          </a:xfrm>
          <a:prstGeom prst="rect">
            <a:avLst/>
          </a:prstGeom>
          <a:noFill/>
          <a:ln cap="flat">
            <a:noFill/>
          </a:ln>
        </p:spPr>
        <p:txBody>
          <a:bodyPr vert="horz" wrap="square" lIns="25402" tIns="25402" rIns="25402" bIns="25402" anchor="ctr" anchorCtr="1" compatLnSpc="1">
            <a:sp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Jaunas un inovatīvas idejas</a:t>
            </a:r>
          </a:p>
        </p:txBody>
      </p:sp>
      <p:grpSp>
        <p:nvGrpSpPr>
          <p:cNvPr id="33" name="Group 34">
            <a:extLst>
              <a:ext uri="{FF2B5EF4-FFF2-40B4-BE49-F238E27FC236}">
                <a16:creationId xmlns:a16="http://schemas.microsoft.com/office/drawing/2014/main" xmlns="" id="{378365CF-97D9-446E-9A50-8E764791D586}"/>
              </a:ext>
            </a:extLst>
          </p:cNvPr>
          <p:cNvGrpSpPr/>
          <p:nvPr/>
        </p:nvGrpSpPr>
        <p:grpSpPr>
          <a:xfrm>
            <a:off x="3784379" y="361955"/>
            <a:ext cx="6324604" cy="6095994"/>
            <a:chOff x="4171949" y="269775"/>
            <a:chExt cx="6324604" cy="6095994"/>
          </a:xfrm>
        </p:grpSpPr>
        <p:sp>
          <p:nvSpPr>
            <p:cNvPr id="34" name="Square">
              <a:extLst>
                <a:ext uri="{FF2B5EF4-FFF2-40B4-BE49-F238E27FC236}">
                  <a16:creationId xmlns:a16="http://schemas.microsoft.com/office/drawing/2014/main" xmlns="" id="{013AD3E3-8E78-4187-BFC6-079EBE887348}"/>
                </a:ext>
              </a:extLst>
            </p:cNvPr>
            <p:cNvSpPr/>
            <p:nvPr/>
          </p:nvSpPr>
          <p:spPr>
            <a:xfrm>
              <a:off x="4171949" y="4994169"/>
              <a:ext cx="1371600" cy="1371600"/>
            </a:xfrm>
            <a:prstGeom prst="rect">
              <a:avLst/>
            </a:prstGeom>
            <a:solidFill>
              <a:srgbClr val="213868">
                <a:alpha val="6800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35" name="Square">
              <a:extLst>
                <a:ext uri="{FF2B5EF4-FFF2-40B4-BE49-F238E27FC236}">
                  <a16:creationId xmlns:a16="http://schemas.microsoft.com/office/drawing/2014/main" xmlns="" id="{88AA9813-6F49-4ADB-A0F5-459D311146A7}"/>
                </a:ext>
              </a:extLst>
            </p:cNvPr>
            <p:cNvSpPr/>
            <p:nvPr/>
          </p:nvSpPr>
          <p:spPr>
            <a:xfrm>
              <a:off x="9124953" y="4956075"/>
              <a:ext cx="1371600" cy="1371600"/>
            </a:xfrm>
            <a:prstGeom prst="rect">
              <a:avLst/>
            </a:prstGeom>
            <a:solidFill>
              <a:srgbClr val="213868">
                <a:alpha val="6800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36" name="Square">
              <a:extLst>
                <a:ext uri="{FF2B5EF4-FFF2-40B4-BE49-F238E27FC236}">
                  <a16:creationId xmlns:a16="http://schemas.microsoft.com/office/drawing/2014/main" xmlns="" id="{301AA0AB-93F5-4402-B50F-1C73BA0357AD}"/>
                </a:ext>
              </a:extLst>
            </p:cNvPr>
            <p:cNvSpPr/>
            <p:nvPr/>
          </p:nvSpPr>
          <p:spPr>
            <a:xfrm>
              <a:off x="9086850" y="269775"/>
              <a:ext cx="1371600" cy="1371600"/>
            </a:xfrm>
            <a:prstGeom prst="rect">
              <a:avLst/>
            </a:prstGeom>
            <a:solidFill>
              <a:srgbClr val="213868">
                <a:alpha val="6300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37" name="Local talent development…">
              <a:extLst>
                <a:ext uri="{FF2B5EF4-FFF2-40B4-BE49-F238E27FC236}">
                  <a16:creationId xmlns:a16="http://schemas.microsoft.com/office/drawing/2014/main" xmlns="" id="{C45EF61C-89DC-4BC8-8C0E-3F63C3D896E9}"/>
                </a:ext>
              </a:extLst>
            </p:cNvPr>
            <p:cNvSpPr txBox="1"/>
            <p:nvPr/>
          </p:nvSpPr>
          <p:spPr>
            <a:xfrm>
              <a:off x="4305306" y="5192786"/>
              <a:ext cx="1181103" cy="948973"/>
            </a:xfrm>
            <a:prstGeom prst="rect">
              <a:avLst/>
            </a:prstGeom>
            <a:noFill/>
            <a:ln cap="flat">
              <a:noFill/>
            </a:ln>
          </p:spPr>
          <p:txBody>
            <a:bodyPr vert="horz" wrap="square" lIns="25402" tIns="25402" rIns="25402" bIns="25402" anchor="ctr" anchorCtr="0" compatLnSpc="1">
              <a:spAutoFit/>
            </a:bodyPr>
            <a:lstStyle/>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Vietējo talantu attīstība</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Iekšējas izglītības programmas</a:t>
              </a:r>
            </a:p>
          </p:txBody>
        </p:sp>
        <p:sp>
          <p:nvSpPr>
            <p:cNvPr id="38" name="Outsourced R&amp;D…">
              <a:extLst>
                <a:ext uri="{FF2B5EF4-FFF2-40B4-BE49-F238E27FC236}">
                  <a16:creationId xmlns:a16="http://schemas.microsoft.com/office/drawing/2014/main" xmlns="" id="{C3AFE90A-1B03-4E75-9419-172F3B630106}"/>
                </a:ext>
              </a:extLst>
            </p:cNvPr>
            <p:cNvSpPr txBox="1"/>
            <p:nvPr/>
          </p:nvSpPr>
          <p:spPr>
            <a:xfrm>
              <a:off x="9258300" y="430033"/>
              <a:ext cx="1143000" cy="1000271"/>
            </a:xfrm>
            <a:prstGeom prst="rect">
              <a:avLst/>
            </a:prstGeom>
            <a:noFill/>
            <a:ln cap="flat">
              <a:noFill/>
            </a:ln>
          </p:spPr>
          <p:txBody>
            <a:bodyPr vert="horz" wrap="square" lIns="25402" tIns="25402" rIns="25402" bIns="25402" anchor="ctr" anchorCtr="0" compatLnSpc="1">
              <a:spAutoFit/>
            </a:bodyPr>
            <a:lstStyle/>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Kontraktēta P&amp;A</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Pārdošana</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ĀTI palielināšanās</a:t>
              </a:r>
            </a:p>
          </p:txBody>
        </p:sp>
        <p:sp>
          <p:nvSpPr>
            <p:cNvPr id="39" name="Additional services…">
              <a:extLst>
                <a:ext uri="{FF2B5EF4-FFF2-40B4-BE49-F238E27FC236}">
                  <a16:creationId xmlns:a16="http://schemas.microsoft.com/office/drawing/2014/main" xmlns="" id="{2CD484CA-A917-4255-BFF1-2C4108337F03}"/>
                </a:ext>
              </a:extLst>
            </p:cNvPr>
            <p:cNvSpPr txBox="1"/>
            <p:nvPr/>
          </p:nvSpPr>
          <p:spPr>
            <a:xfrm>
              <a:off x="9226552" y="5006550"/>
              <a:ext cx="1231897" cy="1118256"/>
            </a:xfrm>
            <a:prstGeom prst="rect">
              <a:avLst/>
            </a:prstGeom>
            <a:noFill/>
            <a:ln cap="flat">
              <a:noFill/>
            </a:ln>
          </p:spPr>
          <p:txBody>
            <a:bodyPr vert="horz" wrap="square" lIns="25402" tIns="25402" rIns="25402" bIns="25402" anchor="ctr" anchorCtr="0" compatLnSpc="1">
              <a:spAutoFit/>
            </a:bodyPr>
            <a:lstStyle/>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dirty="0">
                  <a:solidFill>
                    <a:srgbClr val="FFFFFF"/>
                  </a:solidFill>
                  <a:uFillTx/>
                  <a:latin typeface="Helvetica Light"/>
                  <a:ea typeface="Helvetica Neue Light"/>
                  <a:cs typeface="Helvetica Neue Light"/>
                </a:rPr>
                <a:t>Papildus pakalpojumi</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dirty="0">
                  <a:solidFill>
                    <a:srgbClr val="FFFFFF"/>
                  </a:solidFill>
                  <a:uFillTx/>
                  <a:latin typeface="Helvetica Light"/>
                  <a:ea typeface="Helvetica Neue Light"/>
                  <a:cs typeface="Helvetica Neue Light"/>
                </a:rPr>
                <a:t>Augsto tehnoloģiju produktu eksports</a:t>
              </a:r>
            </a:p>
          </p:txBody>
        </p:sp>
        <p:sp>
          <p:nvSpPr>
            <p:cNvPr id="40" name="Line">
              <a:extLst>
                <a:ext uri="{FF2B5EF4-FFF2-40B4-BE49-F238E27FC236}">
                  <a16:creationId xmlns:a16="http://schemas.microsoft.com/office/drawing/2014/main" xmlns="" id="{79E4E19E-5775-47BB-A060-2001E1A2853A}"/>
                </a:ext>
              </a:extLst>
            </p:cNvPr>
            <p:cNvSpPr/>
            <p:nvPr/>
          </p:nvSpPr>
          <p:spPr>
            <a:xfrm flipH="1">
              <a:off x="8384078" y="1688915"/>
              <a:ext cx="620630" cy="58241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1" name="Line">
              <a:extLst>
                <a:ext uri="{FF2B5EF4-FFF2-40B4-BE49-F238E27FC236}">
                  <a16:creationId xmlns:a16="http://schemas.microsoft.com/office/drawing/2014/main" xmlns="" id="{089EC1FC-833E-4D21-AC7D-4CB772D758C7}"/>
                </a:ext>
              </a:extLst>
            </p:cNvPr>
            <p:cNvSpPr/>
            <p:nvPr/>
          </p:nvSpPr>
          <p:spPr>
            <a:xfrm flipV="1">
              <a:off x="5629869" y="4453530"/>
              <a:ext cx="492477" cy="49573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2" name="Line">
              <a:extLst>
                <a:ext uri="{FF2B5EF4-FFF2-40B4-BE49-F238E27FC236}">
                  <a16:creationId xmlns:a16="http://schemas.microsoft.com/office/drawing/2014/main" xmlns="" id="{0C0AC159-4261-48FF-822C-641B3CFAE5AF}"/>
                </a:ext>
              </a:extLst>
            </p:cNvPr>
            <p:cNvSpPr/>
            <p:nvPr/>
          </p:nvSpPr>
          <p:spPr>
            <a:xfrm flipH="1" flipV="1">
              <a:off x="8541693" y="4428137"/>
              <a:ext cx="517678" cy="51760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3" name="Line">
              <a:extLst>
                <a:ext uri="{FF2B5EF4-FFF2-40B4-BE49-F238E27FC236}">
                  <a16:creationId xmlns:a16="http://schemas.microsoft.com/office/drawing/2014/main" xmlns="" id="{6BAB9839-4DF4-48E1-A27C-ECB009A7ED10}"/>
                </a:ext>
              </a:extLst>
            </p:cNvPr>
            <p:cNvSpPr/>
            <p:nvPr/>
          </p:nvSpPr>
          <p:spPr>
            <a:xfrm>
              <a:off x="5711470" y="1680200"/>
              <a:ext cx="434568" cy="43896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4" name="Square">
              <a:extLst>
                <a:ext uri="{FF2B5EF4-FFF2-40B4-BE49-F238E27FC236}">
                  <a16:creationId xmlns:a16="http://schemas.microsoft.com/office/drawing/2014/main" xmlns="" id="{10394E1D-3868-421E-BB06-A82AE202E4E1}"/>
                </a:ext>
              </a:extLst>
            </p:cNvPr>
            <p:cNvSpPr/>
            <p:nvPr/>
          </p:nvSpPr>
          <p:spPr>
            <a:xfrm>
              <a:off x="4267203" y="269775"/>
              <a:ext cx="1371600" cy="1371600"/>
            </a:xfrm>
            <a:prstGeom prst="rect">
              <a:avLst/>
            </a:prstGeom>
            <a:solidFill>
              <a:srgbClr val="213868">
                <a:alpha val="6000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45" name="Joint research platforms…">
              <a:extLst>
                <a:ext uri="{FF2B5EF4-FFF2-40B4-BE49-F238E27FC236}">
                  <a16:creationId xmlns:a16="http://schemas.microsoft.com/office/drawing/2014/main" xmlns="" id="{6F3EEEE1-85E2-417B-8999-816B8EBF6E40}"/>
                </a:ext>
              </a:extLst>
            </p:cNvPr>
            <p:cNvSpPr txBox="1"/>
            <p:nvPr/>
          </p:nvSpPr>
          <p:spPr>
            <a:xfrm>
              <a:off x="4400549" y="339050"/>
              <a:ext cx="1143000" cy="1169554"/>
            </a:xfrm>
            <a:prstGeom prst="rect">
              <a:avLst/>
            </a:prstGeom>
            <a:noFill/>
            <a:ln cap="flat">
              <a:noFill/>
            </a:ln>
          </p:spPr>
          <p:txBody>
            <a:bodyPr vert="horz" wrap="square" lIns="25402" tIns="25402" rIns="25402" bIns="25402" anchor="ctr" anchorCtr="0" compatLnSpc="1">
              <a:spAutoFit/>
            </a:bodyPr>
            <a:lstStyle/>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Kopējas pētniecības platformas</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Inovāciju centri</a:t>
              </a:r>
            </a:p>
            <a:p>
              <a:pPr marL="138906" marR="0" lvl="0" indent="-138906" algn="l" defTabSz="914400" rtl="0" fontAlgn="auto" hangingPunct="1">
                <a:lnSpc>
                  <a:spcPct val="100000"/>
                </a:lnSpc>
                <a:spcBef>
                  <a:spcPts val="400"/>
                </a:spcBef>
                <a:spcAft>
                  <a:spcPts val="0"/>
                </a:spcAft>
                <a:buSzPct val="125000"/>
                <a:buChar char="•"/>
                <a:tabLst/>
                <a:defRPr sz="2100" b="0" i="0" u="none" strike="noStrike" kern="0" cap="none" spc="0" baseline="0">
                  <a:solidFill>
                    <a:srgbClr val="FFFFFF"/>
                  </a:solidFill>
                  <a:uFillTx/>
                  <a:latin typeface="Helvetica Neue Light"/>
                  <a:ea typeface="Helvetica Neue Light"/>
                  <a:cs typeface="Helvetica Neue Light"/>
                </a:defRPr>
              </a:pPr>
              <a:r>
                <a:rPr lang="lv-LV" sz="1100" b="0" i="0" u="none" strike="noStrike" kern="1200" cap="none" spc="0" baseline="0">
                  <a:solidFill>
                    <a:srgbClr val="FFFFFF"/>
                  </a:solidFill>
                  <a:uFillTx/>
                  <a:latin typeface="Helvetica Light"/>
                  <a:ea typeface="Helvetica Neue Light"/>
                  <a:cs typeface="Helvetica Neue Light"/>
                </a:rPr>
                <a:t>Biznesa inkubatori</a:t>
              </a:r>
            </a:p>
          </p:txBody>
        </p:sp>
      </p:grpSp>
      <p:sp>
        <p:nvSpPr>
          <p:cNvPr id="46" name="Rectangle">
            <a:extLst>
              <a:ext uri="{FF2B5EF4-FFF2-40B4-BE49-F238E27FC236}">
                <a16:creationId xmlns:a16="http://schemas.microsoft.com/office/drawing/2014/main" xmlns="" id="{448D1628-80DD-4CA7-A75A-3E2767E760B9}"/>
              </a:ext>
            </a:extLst>
          </p:cNvPr>
          <p:cNvSpPr/>
          <p:nvPr/>
        </p:nvSpPr>
        <p:spPr>
          <a:xfrm>
            <a:off x="279404" y="3562346"/>
            <a:ext cx="2853421" cy="2895603"/>
          </a:xfrm>
          <a:prstGeom prst="rect">
            <a:avLst/>
          </a:prstGeom>
          <a:solidFill>
            <a:srgbClr val="FFFFFF">
              <a:alpha val="72157"/>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47" name="Square">
            <a:extLst>
              <a:ext uri="{FF2B5EF4-FFF2-40B4-BE49-F238E27FC236}">
                <a16:creationId xmlns:a16="http://schemas.microsoft.com/office/drawing/2014/main" xmlns="" id="{3FE0B248-6D3B-4FDF-9262-8802D27FB5D3}"/>
              </a:ext>
            </a:extLst>
          </p:cNvPr>
          <p:cNvSpPr/>
          <p:nvPr/>
        </p:nvSpPr>
        <p:spPr>
          <a:xfrm>
            <a:off x="444498" y="5721345"/>
            <a:ext cx="431797" cy="431797"/>
          </a:xfrm>
          <a:prstGeom prst="rect">
            <a:avLst/>
          </a:prstGeom>
          <a:solidFill>
            <a:srgbClr val="213868">
              <a:alpha val="68000"/>
            </a:srgbClr>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213868"/>
                </a:solidFill>
                <a:uFillTx/>
                <a:latin typeface="Tw Cen MT"/>
              </a:defRPr>
            </a:pPr>
            <a:endParaRPr lang="lv-LV" sz="1600" b="0" i="0" u="none" strike="noStrike" kern="1200" cap="none" spc="0" baseline="0">
              <a:solidFill>
                <a:srgbClr val="213868"/>
              </a:solidFill>
              <a:uFillTx/>
              <a:latin typeface="Helvetica Light"/>
            </a:endParaRPr>
          </a:p>
        </p:txBody>
      </p:sp>
      <p:sp>
        <p:nvSpPr>
          <p:cNvPr id="48" name="Circle">
            <a:extLst>
              <a:ext uri="{FF2B5EF4-FFF2-40B4-BE49-F238E27FC236}">
                <a16:creationId xmlns:a16="http://schemas.microsoft.com/office/drawing/2014/main" xmlns="" id="{AF0DA165-EC27-4AF7-985A-6C046FB8FE26}"/>
              </a:ext>
            </a:extLst>
          </p:cNvPr>
          <p:cNvSpPr/>
          <p:nvPr/>
        </p:nvSpPr>
        <p:spPr>
          <a:xfrm>
            <a:off x="450854" y="4464045"/>
            <a:ext cx="419096" cy="4190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B9BD5"/>
          </a:solidFill>
          <a:ln cap="flat">
            <a:noFill/>
            <a:prstDash val="solid"/>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grpSp>
        <p:nvGrpSpPr>
          <p:cNvPr id="49" name="Group">
            <a:extLst>
              <a:ext uri="{FF2B5EF4-FFF2-40B4-BE49-F238E27FC236}">
                <a16:creationId xmlns:a16="http://schemas.microsoft.com/office/drawing/2014/main" xmlns="" id="{940C99C3-6ACD-4E6F-B479-E035A3FD4BCE}"/>
              </a:ext>
            </a:extLst>
          </p:cNvPr>
          <p:cNvGrpSpPr/>
          <p:nvPr/>
        </p:nvGrpSpPr>
        <p:grpSpPr>
          <a:xfrm>
            <a:off x="450854" y="5092695"/>
            <a:ext cx="418127" cy="419106"/>
            <a:chOff x="450854" y="5092695"/>
            <a:chExt cx="418127" cy="419106"/>
          </a:xfrm>
        </p:grpSpPr>
        <p:sp>
          <p:nvSpPr>
            <p:cNvPr id="50" name="Circle">
              <a:extLst>
                <a:ext uri="{FF2B5EF4-FFF2-40B4-BE49-F238E27FC236}">
                  <a16:creationId xmlns:a16="http://schemas.microsoft.com/office/drawing/2014/main" xmlns="" id="{058D5F1D-B526-4DD4-9A7C-2E29E763008E}"/>
                </a:ext>
              </a:extLst>
            </p:cNvPr>
            <p:cNvSpPr/>
            <p:nvPr/>
          </p:nvSpPr>
          <p:spPr>
            <a:xfrm>
              <a:off x="450854" y="5092695"/>
              <a:ext cx="418127" cy="4181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23000"/>
              </a:srgbClr>
            </a:solidFill>
            <a:ln w="88897" cap="flat">
              <a:solidFill>
                <a:srgbClr val="213868">
                  <a:alpha val="23000"/>
                </a:srgbClr>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51" name="Circle">
              <a:extLst>
                <a:ext uri="{FF2B5EF4-FFF2-40B4-BE49-F238E27FC236}">
                  <a16:creationId xmlns:a16="http://schemas.microsoft.com/office/drawing/2014/main" xmlns="" id="{36179F22-A6FA-4520-A9CD-02705F8DBA67}"/>
                </a:ext>
              </a:extLst>
            </p:cNvPr>
            <p:cNvSpPr/>
            <p:nvPr/>
          </p:nvSpPr>
          <p:spPr>
            <a:xfrm>
              <a:off x="450854" y="5093674"/>
              <a:ext cx="418127" cy="41812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88897"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grpSp>
      <p:sp>
        <p:nvSpPr>
          <p:cNvPr id="52" name="Line">
            <a:extLst>
              <a:ext uri="{FF2B5EF4-FFF2-40B4-BE49-F238E27FC236}">
                <a16:creationId xmlns:a16="http://schemas.microsoft.com/office/drawing/2014/main" xmlns="" id="{8916410C-89E3-4097-8386-ACA0A579541C}"/>
              </a:ext>
            </a:extLst>
          </p:cNvPr>
          <p:cNvSpPr/>
          <p:nvPr/>
        </p:nvSpPr>
        <p:spPr>
          <a:xfrm flipH="1">
            <a:off x="536844" y="3978088"/>
            <a:ext cx="323843" cy="322737"/>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cap="flat">
            <a:solidFill>
              <a:srgbClr val="213868"/>
            </a:solidFill>
            <a:custDash>
              <a:ds d="100000" sp="100000"/>
            </a:custDash>
            <a:miter/>
            <a:headEnd type="arrow"/>
            <a:tailEnd type="arrow"/>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53" name="- Cross-sectoral collaboration">
            <a:extLst>
              <a:ext uri="{FF2B5EF4-FFF2-40B4-BE49-F238E27FC236}">
                <a16:creationId xmlns:a16="http://schemas.microsoft.com/office/drawing/2014/main" xmlns="" id="{9E6E92D9-577A-42FB-8CBE-2AA5C4E6422D}"/>
              </a:ext>
            </a:extLst>
          </p:cNvPr>
          <p:cNvSpPr txBox="1"/>
          <p:nvPr/>
        </p:nvSpPr>
        <p:spPr>
          <a:xfrm>
            <a:off x="1143000" y="4018787"/>
            <a:ext cx="2489197" cy="420624"/>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Starpnozaru sadarbība</a:t>
            </a:r>
          </a:p>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a:t>
            </a:r>
          </a:p>
        </p:txBody>
      </p:sp>
      <p:sp>
        <p:nvSpPr>
          <p:cNvPr id="54" name="- Government support by…">
            <a:extLst>
              <a:ext uri="{FF2B5EF4-FFF2-40B4-BE49-F238E27FC236}">
                <a16:creationId xmlns:a16="http://schemas.microsoft.com/office/drawing/2014/main" xmlns="" id="{AAF376A2-F879-4EAE-87D6-7A60AC58CA7F}"/>
              </a:ext>
            </a:extLst>
          </p:cNvPr>
          <p:cNvSpPr txBox="1"/>
          <p:nvPr/>
        </p:nvSpPr>
        <p:spPr>
          <a:xfrm>
            <a:off x="1187448" y="4448656"/>
            <a:ext cx="1807165" cy="420624"/>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Valdības atbalsts caur politikas veidošanu</a:t>
            </a:r>
          </a:p>
        </p:txBody>
      </p:sp>
      <p:sp>
        <p:nvSpPr>
          <p:cNvPr id="55" name="- Key players">
            <a:extLst>
              <a:ext uri="{FF2B5EF4-FFF2-40B4-BE49-F238E27FC236}">
                <a16:creationId xmlns:a16="http://schemas.microsoft.com/office/drawing/2014/main" xmlns="" id="{CA53EACF-D264-4B36-A9A9-DE30D100A145}"/>
              </a:ext>
            </a:extLst>
          </p:cNvPr>
          <p:cNvSpPr txBox="1"/>
          <p:nvPr/>
        </p:nvSpPr>
        <p:spPr>
          <a:xfrm>
            <a:off x="1187448" y="5165564"/>
            <a:ext cx="2489197" cy="420624"/>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Galvenie spēlētāji </a:t>
            </a:r>
          </a:p>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a:t>
            </a:r>
          </a:p>
        </p:txBody>
      </p:sp>
      <p:sp>
        <p:nvSpPr>
          <p:cNvPr id="56" name="- Unintended effect of the…">
            <a:extLst>
              <a:ext uri="{FF2B5EF4-FFF2-40B4-BE49-F238E27FC236}">
                <a16:creationId xmlns:a16="http://schemas.microsoft.com/office/drawing/2014/main" xmlns="" id="{25BC9733-C0BF-4B1B-87BB-D1BB1CA929E5}"/>
              </a:ext>
            </a:extLst>
          </p:cNvPr>
          <p:cNvSpPr txBox="1"/>
          <p:nvPr/>
        </p:nvSpPr>
        <p:spPr>
          <a:xfrm>
            <a:off x="1146172" y="5712165"/>
            <a:ext cx="1986643" cy="605296"/>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Netiešs starpnozaru sadarbības rezultāts</a:t>
            </a:r>
          </a:p>
          <a:p>
            <a:pPr marL="0" marR="0" lvl="0" indent="0" algn="l" defTabSz="914400" rtl="0" fontAlgn="auto" hangingPunct="1">
              <a:lnSpc>
                <a:spcPct val="100000"/>
              </a:lnSpc>
              <a:spcBef>
                <a:spcPts val="0"/>
              </a:spcBef>
              <a:spcAft>
                <a:spcPts val="0"/>
              </a:spcAft>
              <a:buNone/>
              <a:tabLst/>
              <a:defRPr sz="2200" b="0" i="0" u="none" strike="noStrike" kern="0" cap="none" spc="0" baseline="0">
                <a:solidFill>
                  <a:srgbClr val="213868"/>
                </a:solidFill>
                <a:uFillTx/>
              </a:defRPr>
            </a:pPr>
            <a:r>
              <a:rPr lang="lv-LV" sz="1200" b="0" i="0" u="none" strike="noStrike" kern="1200" cap="none" spc="0" baseline="0">
                <a:solidFill>
                  <a:srgbClr val="213868"/>
                </a:solidFill>
                <a:uFillTx/>
                <a:latin typeface="Helvetica Light"/>
              </a:rPr>
              <a:t> </a:t>
            </a:r>
          </a:p>
        </p:txBody>
      </p:sp>
      <p:sp>
        <p:nvSpPr>
          <p:cNvPr id="57" name="Rectangle 58">
            <a:extLst>
              <a:ext uri="{FF2B5EF4-FFF2-40B4-BE49-F238E27FC236}">
                <a16:creationId xmlns:a16="http://schemas.microsoft.com/office/drawing/2014/main" xmlns="" id="{20FE2A03-BB1C-4675-B1BF-9BA91D1DAB41}"/>
              </a:ext>
            </a:extLst>
          </p:cNvPr>
          <p:cNvSpPr/>
          <p:nvPr/>
        </p:nvSpPr>
        <p:spPr>
          <a:xfrm>
            <a:off x="10035064" y="6457949"/>
            <a:ext cx="2156932" cy="27699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C6DFEE"/>
                </a:solidFill>
                <a:uFillTx/>
                <a:latin typeface="Tw Cen MT"/>
              </a:rPr>
              <a:t>Avots: LR Ekonomikas ministrija</a:t>
            </a:r>
          </a:p>
        </p:txBody>
      </p:sp>
      <p:sp>
        <p:nvSpPr>
          <p:cNvPr id="58" name="Cross-sector partnerships">
            <a:extLst>
              <a:ext uri="{FF2B5EF4-FFF2-40B4-BE49-F238E27FC236}">
                <a16:creationId xmlns:a16="http://schemas.microsoft.com/office/drawing/2014/main" xmlns="" id="{974A0808-CD4D-47E8-8938-4C3182805F97}"/>
              </a:ext>
            </a:extLst>
          </p:cNvPr>
          <p:cNvSpPr txBox="1"/>
          <p:nvPr/>
        </p:nvSpPr>
        <p:spPr>
          <a:xfrm>
            <a:off x="322792" y="483553"/>
            <a:ext cx="3053721" cy="328297"/>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13868"/>
                </a:solidFill>
                <a:uFillTx/>
                <a:latin typeface="Helvetica Light"/>
              </a:rPr>
              <a:t>Politikas īstenošana: Koncepts</a:t>
            </a:r>
          </a:p>
        </p:txBody>
      </p:sp>
      <p:sp>
        <p:nvSpPr>
          <p:cNvPr id="59" name="Line">
            <a:extLst>
              <a:ext uri="{FF2B5EF4-FFF2-40B4-BE49-F238E27FC236}">
                <a16:creationId xmlns:a16="http://schemas.microsoft.com/office/drawing/2014/main" xmlns="" id="{FEF8B193-148D-49DE-B4E4-AB8A66F29764}"/>
              </a:ext>
            </a:extLst>
          </p:cNvPr>
          <p:cNvSpPr/>
          <p:nvPr/>
        </p:nvSpPr>
        <p:spPr>
          <a:xfrm>
            <a:off x="19046" y="405874"/>
            <a:ext cx="3187698" cy="1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95"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A39A39B2-701D-49AE-96AC-A44237BA0CF0}"/>
              </a:ext>
            </a:extLst>
          </p:cNvPr>
          <p:cNvSpPr/>
          <p:nvPr/>
        </p:nvSpPr>
        <p:spPr>
          <a:xfrm>
            <a:off x="8384353" y="1770076"/>
            <a:ext cx="2641408" cy="424731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VIEDĀS KOKU MĀJAS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uFillTx/>
              <a:latin typeface="Helvetica Light"/>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VĒJA PARKI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uFillTx/>
              <a:latin typeface="Helvetica Light"/>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BIORAFINĒŠANA UN ENERĢĒTIKA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uFillTx/>
              <a:latin typeface="Helvetica Light"/>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IOT / LIETU INTERNETS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uFillTx/>
              <a:latin typeface="Helvetica Light"/>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JAUNĀS TEHNOLOĢIJAS / LIELI DATI, MĀKSLĪGAIS INTELEKTS, MAŠĪNREDZE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uFillTx/>
              <a:latin typeface="Helvetica Light"/>
            </a:endParaRPr>
          </a:p>
        </p:txBody>
      </p:sp>
      <p:sp>
        <p:nvSpPr>
          <p:cNvPr id="3" name="Isosceles Triangle 4">
            <a:extLst>
              <a:ext uri="{FF2B5EF4-FFF2-40B4-BE49-F238E27FC236}">
                <a16:creationId xmlns:a16="http://schemas.microsoft.com/office/drawing/2014/main" xmlns="" id="{9CB65B9D-3B25-4976-9C6C-BE15A27EB784}"/>
              </a:ext>
            </a:extLst>
          </p:cNvPr>
          <p:cNvSpPr/>
          <p:nvPr/>
        </p:nvSpPr>
        <p:spPr>
          <a:xfrm rot="5400013">
            <a:off x="8192955" y="1898252"/>
            <a:ext cx="149760" cy="12910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DD5913"/>
          </a:solidFill>
          <a:ln cap="flat">
            <a:noFill/>
            <a:prstDash val="solid"/>
          </a:ln>
        </p:spPr>
        <p:txBody>
          <a:bodyPr vert="horz" wrap="square" lIns="91440" tIns="45720" rIns="91440" bIns="45720" anchor="ctr" anchorCtr="1" compatLnSpc="1">
            <a:noAutofit/>
          </a:bodyPr>
          <a:lstStyle/>
          <a:p>
            <a:pPr marL="285750" marR="0" lvl="0" indent="-285750" algn="ctr"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lv-LV" sz="1800" b="0" i="0" u="none" strike="noStrike" kern="1200" cap="none" spc="0" baseline="0">
              <a:solidFill>
                <a:srgbClr val="DD5815"/>
              </a:solidFill>
              <a:highlight>
                <a:srgbClr val="DD5815"/>
              </a:highlight>
              <a:uFillTx/>
              <a:latin typeface="Helvetica Light"/>
            </a:endParaRPr>
          </a:p>
        </p:txBody>
      </p:sp>
      <p:sp>
        <p:nvSpPr>
          <p:cNvPr id="4" name="Isosceles Triangle 5">
            <a:extLst>
              <a:ext uri="{FF2B5EF4-FFF2-40B4-BE49-F238E27FC236}">
                <a16:creationId xmlns:a16="http://schemas.microsoft.com/office/drawing/2014/main" xmlns="" id="{18A63DC1-B9FC-4929-9465-F2FBA97FC124}"/>
              </a:ext>
            </a:extLst>
          </p:cNvPr>
          <p:cNvSpPr/>
          <p:nvPr/>
        </p:nvSpPr>
        <p:spPr>
          <a:xfrm rot="5400013">
            <a:off x="8192955" y="2445502"/>
            <a:ext cx="149760" cy="12910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DD591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highlight>
                <a:srgbClr val="DD5815"/>
              </a:highlight>
              <a:uFillTx/>
              <a:latin typeface="Helvetica Light"/>
            </a:endParaRPr>
          </a:p>
        </p:txBody>
      </p:sp>
      <p:pic>
        <p:nvPicPr>
          <p:cNvPr id="5" name="Picture 6">
            <a:extLst>
              <a:ext uri="{FF2B5EF4-FFF2-40B4-BE49-F238E27FC236}">
                <a16:creationId xmlns:a16="http://schemas.microsoft.com/office/drawing/2014/main" xmlns="" id="{E2BBFABA-76FD-4611-B142-6BB88A44FCC9}"/>
              </a:ext>
            </a:extLst>
          </p:cNvPr>
          <p:cNvPicPr>
            <a:picLocks noChangeAspect="1"/>
          </p:cNvPicPr>
          <p:nvPr/>
        </p:nvPicPr>
        <p:blipFill>
          <a:blip r:embed="rId3"/>
          <a:srcRect b="15061"/>
          <a:stretch>
            <a:fillRect/>
          </a:stretch>
        </p:blipFill>
        <p:spPr>
          <a:xfrm>
            <a:off x="414744" y="1270869"/>
            <a:ext cx="7406530" cy="4184989"/>
          </a:xfrm>
          <a:prstGeom prst="rect">
            <a:avLst/>
          </a:prstGeom>
          <a:noFill/>
          <a:ln cap="flat">
            <a:noFill/>
          </a:ln>
        </p:spPr>
      </p:pic>
      <p:sp>
        <p:nvSpPr>
          <p:cNvPr id="6" name="Isosceles Triangle 7">
            <a:extLst>
              <a:ext uri="{FF2B5EF4-FFF2-40B4-BE49-F238E27FC236}">
                <a16:creationId xmlns:a16="http://schemas.microsoft.com/office/drawing/2014/main" xmlns="" id="{C34C58F7-3EE6-431C-A5D6-92B3A6C4AEC6}"/>
              </a:ext>
            </a:extLst>
          </p:cNvPr>
          <p:cNvSpPr/>
          <p:nvPr/>
        </p:nvSpPr>
        <p:spPr>
          <a:xfrm rot="5400013">
            <a:off x="8192955" y="2982365"/>
            <a:ext cx="149760" cy="12910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DD591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highlight>
                <a:srgbClr val="DD5815"/>
              </a:highlight>
              <a:uFillTx/>
              <a:latin typeface="Helvetica Light"/>
            </a:endParaRPr>
          </a:p>
        </p:txBody>
      </p:sp>
      <p:sp>
        <p:nvSpPr>
          <p:cNvPr id="7" name="Isosceles Triangle 8">
            <a:extLst>
              <a:ext uri="{FF2B5EF4-FFF2-40B4-BE49-F238E27FC236}">
                <a16:creationId xmlns:a16="http://schemas.microsoft.com/office/drawing/2014/main" xmlns="" id="{82202495-5D24-4CBC-B7B7-890E9543D5E4}"/>
              </a:ext>
            </a:extLst>
          </p:cNvPr>
          <p:cNvSpPr/>
          <p:nvPr/>
        </p:nvSpPr>
        <p:spPr>
          <a:xfrm rot="5400013">
            <a:off x="8192955" y="3810171"/>
            <a:ext cx="149760" cy="12910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DD591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highlight>
                <a:srgbClr val="DD5815"/>
              </a:highlight>
              <a:uFillTx/>
              <a:latin typeface="Helvetica Light"/>
            </a:endParaRPr>
          </a:p>
        </p:txBody>
      </p:sp>
      <p:sp>
        <p:nvSpPr>
          <p:cNvPr id="8" name="Isosceles Triangle 9">
            <a:extLst>
              <a:ext uri="{FF2B5EF4-FFF2-40B4-BE49-F238E27FC236}">
                <a16:creationId xmlns:a16="http://schemas.microsoft.com/office/drawing/2014/main" xmlns="" id="{776AA8DD-F0AD-4CF0-8A42-3534C3BB89D5}"/>
              </a:ext>
            </a:extLst>
          </p:cNvPr>
          <p:cNvSpPr/>
          <p:nvPr/>
        </p:nvSpPr>
        <p:spPr>
          <a:xfrm rot="5400013">
            <a:off x="8192946" y="4355282"/>
            <a:ext cx="149760" cy="12910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DD591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DD5815"/>
              </a:solidFill>
              <a:highlight>
                <a:srgbClr val="DD5815"/>
              </a:highlight>
              <a:uFillTx/>
              <a:latin typeface="Helvetica Light"/>
            </a:endParaRPr>
          </a:p>
        </p:txBody>
      </p:sp>
      <p:sp>
        <p:nvSpPr>
          <p:cNvPr id="9" name="Rectangle 10">
            <a:extLst>
              <a:ext uri="{FF2B5EF4-FFF2-40B4-BE49-F238E27FC236}">
                <a16:creationId xmlns:a16="http://schemas.microsoft.com/office/drawing/2014/main" xmlns="" id="{0D1DC722-D9C9-46C1-8285-B5DDC8B454D9}"/>
              </a:ext>
            </a:extLst>
          </p:cNvPr>
          <p:cNvSpPr/>
          <p:nvPr/>
        </p:nvSpPr>
        <p:spPr>
          <a:xfrm>
            <a:off x="8203273" y="1244469"/>
            <a:ext cx="3859216"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0" i="0" u="none" strike="noStrike" kern="1200" cap="none" spc="0" baseline="0">
                <a:solidFill>
                  <a:srgbClr val="DD5815"/>
                </a:solidFill>
                <a:uFillTx/>
                <a:latin typeface="Helvetica Light"/>
              </a:rPr>
              <a:t>Inovācijas </a:t>
            </a:r>
            <a:r>
              <a:rPr lang="lv-LV" sz="1800" b="0" i="0" u="none" strike="noStrike" kern="1200" cap="none" spc="0" baseline="0" dirty="0" err="1">
                <a:solidFill>
                  <a:srgbClr val="DD5815"/>
                </a:solidFill>
                <a:uFillTx/>
                <a:latin typeface="Helvetica Light"/>
              </a:rPr>
              <a:t>koprades</a:t>
            </a:r>
            <a:r>
              <a:rPr lang="lv-LV" sz="1800" b="0" i="0" u="none" strike="noStrike" kern="1200" cap="none" spc="0" baseline="0" dirty="0">
                <a:solidFill>
                  <a:srgbClr val="DD5815"/>
                </a:solidFill>
                <a:uFillTx/>
                <a:latin typeface="Helvetica Light"/>
              </a:rPr>
              <a:t> virzieni</a:t>
            </a:r>
          </a:p>
        </p:txBody>
      </p:sp>
      <p:sp>
        <p:nvSpPr>
          <p:cNvPr id="10" name="Rectangle 15">
            <a:extLst>
              <a:ext uri="{FF2B5EF4-FFF2-40B4-BE49-F238E27FC236}">
                <a16:creationId xmlns:a16="http://schemas.microsoft.com/office/drawing/2014/main" xmlns="" id="{A8D5379B-6696-4DDA-9EA8-790FC0DA38A2}"/>
              </a:ext>
            </a:extLst>
          </p:cNvPr>
          <p:cNvSpPr/>
          <p:nvPr/>
        </p:nvSpPr>
        <p:spPr>
          <a:xfrm>
            <a:off x="4657761" y="392323"/>
            <a:ext cx="3547305" cy="400114"/>
          </a:xfrm>
          <a:prstGeom prst="rect">
            <a:avLst/>
          </a:prstGeom>
          <a:solidFill>
            <a:srgbClr val="8A0000">
              <a:alpha val="66000"/>
            </a:srgbClr>
          </a:solid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2000" b="1" i="0" u="none" strike="noStrike" kern="1200" cap="none" spc="0" baseline="0">
                <a:solidFill>
                  <a:srgbClr val="FFFFFF"/>
                </a:solidFill>
                <a:uFillTx/>
                <a:latin typeface="Helvetica Light"/>
              </a:rPr>
              <a:t>IZCILO UZŅĒMUMU FORUMS</a:t>
            </a:r>
          </a:p>
        </p:txBody>
      </p:sp>
      <p:sp>
        <p:nvSpPr>
          <p:cNvPr id="11" name="Cross-sector partnerships">
            <a:extLst>
              <a:ext uri="{FF2B5EF4-FFF2-40B4-BE49-F238E27FC236}">
                <a16:creationId xmlns:a16="http://schemas.microsoft.com/office/drawing/2014/main" xmlns="" id="{0AD6C8DD-2364-4B69-B493-2F75C5C4A508}"/>
              </a:ext>
            </a:extLst>
          </p:cNvPr>
          <p:cNvSpPr txBox="1"/>
          <p:nvPr/>
        </p:nvSpPr>
        <p:spPr>
          <a:xfrm>
            <a:off x="91814" y="491307"/>
            <a:ext cx="3310201" cy="328297"/>
          </a:xfrm>
          <a:prstGeom prst="rect">
            <a:avLst/>
          </a:prstGeom>
          <a:noFill/>
          <a:ln cap="flat">
            <a:noFill/>
          </a:ln>
        </p:spPr>
        <p:txBody>
          <a:bodyPr vert="horz" wrap="non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Politikas īstenošana: IUF piemērs</a:t>
            </a:r>
          </a:p>
        </p:txBody>
      </p:sp>
      <p:sp>
        <p:nvSpPr>
          <p:cNvPr id="12" name="Line">
            <a:extLst>
              <a:ext uri="{FF2B5EF4-FFF2-40B4-BE49-F238E27FC236}">
                <a16:creationId xmlns:a16="http://schemas.microsoft.com/office/drawing/2014/main" xmlns="" id="{CA22CDB1-E823-478B-A500-4E57B3C96CF1}"/>
              </a:ext>
            </a:extLst>
          </p:cNvPr>
          <p:cNvSpPr/>
          <p:nvPr/>
        </p:nvSpPr>
        <p:spPr>
          <a:xfrm>
            <a:off x="19046" y="405874"/>
            <a:ext cx="3187698" cy="1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95"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DD5815"/>
              </a:solidFill>
              <a:uFillTx/>
              <a:latin typeface="Helvetica Light"/>
            </a:endParaRPr>
          </a:p>
        </p:txBody>
      </p:sp>
      <p:sp>
        <p:nvSpPr>
          <p:cNvPr id="13" name="Rectangle 21">
            <a:extLst>
              <a:ext uri="{FF2B5EF4-FFF2-40B4-BE49-F238E27FC236}">
                <a16:creationId xmlns:a16="http://schemas.microsoft.com/office/drawing/2014/main" xmlns="" id="{5387D41A-FBF3-48AE-A69D-8F14CB2A22C7}"/>
              </a:ext>
            </a:extLst>
          </p:cNvPr>
          <p:cNvSpPr/>
          <p:nvPr/>
        </p:nvSpPr>
        <p:spPr>
          <a:xfrm>
            <a:off x="414744" y="5706194"/>
            <a:ext cx="7406530" cy="625897"/>
          </a:xfrm>
          <a:prstGeom prst="rect">
            <a:avLst/>
          </a:prstGeom>
          <a:solidFill>
            <a:srgbClr val="DD5913">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800" b="0" i="0" u="none" strike="noStrike" kern="1200" cap="none" spc="0" baseline="0">
              <a:solidFill>
                <a:srgbClr val="FFFFFF"/>
              </a:solidFill>
              <a:uFillTx/>
              <a:latin typeface="Tw Cen MT"/>
            </a:endParaRPr>
          </a:p>
        </p:txBody>
      </p:sp>
      <p:pic>
        <p:nvPicPr>
          <p:cNvPr id="14" name="Picture 22">
            <a:extLst>
              <a:ext uri="{FF2B5EF4-FFF2-40B4-BE49-F238E27FC236}">
                <a16:creationId xmlns:a16="http://schemas.microsoft.com/office/drawing/2014/main" xmlns="" id="{DC52A0B1-F737-40E7-ABE8-3ACE9D3C0EB9}"/>
              </a:ext>
            </a:extLst>
          </p:cNvPr>
          <p:cNvPicPr>
            <a:picLocks noChangeAspect="1"/>
          </p:cNvPicPr>
          <p:nvPr/>
        </p:nvPicPr>
        <p:blipFill>
          <a:blip r:embed="rId4">
            <a:biLevel thresh="50000"/>
          </a:blip>
          <a:stretch>
            <a:fillRect/>
          </a:stretch>
        </p:blipFill>
        <p:spPr>
          <a:xfrm>
            <a:off x="796744" y="5894597"/>
            <a:ext cx="1632304" cy="423513"/>
          </a:xfrm>
          <a:prstGeom prst="rect">
            <a:avLst/>
          </a:prstGeom>
          <a:noFill/>
          <a:ln cap="flat">
            <a:noFill/>
          </a:ln>
        </p:spPr>
      </p:pic>
      <p:pic>
        <p:nvPicPr>
          <p:cNvPr id="15" name="Picture 23">
            <a:extLst>
              <a:ext uri="{FF2B5EF4-FFF2-40B4-BE49-F238E27FC236}">
                <a16:creationId xmlns:a16="http://schemas.microsoft.com/office/drawing/2014/main" xmlns="" id="{E7ACD3FB-633F-4E19-AB9D-1099960B19C6}"/>
              </a:ext>
            </a:extLst>
          </p:cNvPr>
          <p:cNvPicPr>
            <a:picLocks noChangeAspect="1"/>
          </p:cNvPicPr>
          <p:nvPr/>
        </p:nvPicPr>
        <p:blipFill>
          <a:blip r:embed="rId5"/>
          <a:srcRect/>
          <a:stretch>
            <a:fillRect/>
          </a:stretch>
        </p:blipFill>
        <p:spPr>
          <a:xfrm>
            <a:off x="2576257" y="5704402"/>
            <a:ext cx="1651516" cy="546573"/>
          </a:xfrm>
          <a:prstGeom prst="rect">
            <a:avLst/>
          </a:prstGeom>
          <a:noFill/>
          <a:ln cap="flat">
            <a:noFill/>
          </a:ln>
        </p:spPr>
      </p:pic>
      <p:pic>
        <p:nvPicPr>
          <p:cNvPr id="16" name="Picture 24" descr="SaistÄ«ts attÄls">
            <a:extLst>
              <a:ext uri="{FF2B5EF4-FFF2-40B4-BE49-F238E27FC236}">
                <a16:creationId xmlns:a16="http://schemas.microsoft.com/office/drawing/2014/main" xmlns="" id="{E779BCD1-6EF5-4ACC-B6EC-60E229E11BB5}"/>
              </a:ext>
            </a:extLst>
          </p:cNvPr>
          <p:cNvPicPr>
            <a:picLocks noChangeAspect="1"/>
          </p:cNvPicPr>
          <p:nvPr/>
        </p:nvPicPr>
        <p:blipFill>
          <a:blip r:embed="rId6">
            <a:biLevel thresh="50000"/>
          </a:blip>
          <a:srcRect/>
          <a:stretch>
            <a:fillRect/>
          </a:stretch>
        </p:blipFill>
        <p:spPr>
          <a:xfrm>
            <a:off x="4501801" y="5756532"/>
            <a:ext cx="1513706" cy="756848"/>
          </a:xfrm>
          <a:prstGeom prst="rect">
            <a:avLst/>
          </a:prstGeom>
          <a:noFill/>
          <a:ln cap="flat">
            <a:noFill/>
          </a:ln>
        </p:spPr>
      </p:pic>
      <p:pic>
        <p:nvPicPr>
          <p:cNvPr id="17" name="object 15">
            <a:extLst>
              <a:ext uri="{FF2B5EF4-FFF2-40B4-BE49-F238E27FC236}">
                <a16:creationId xmlns:a16="http://schemas.microsoft.com/office/drawing/2014/main" xmlns="" id="{8E2727FE-F6DA-4DFD-8BEC-4FB10C5C8D4D}"/>
              </a:ext>
            </a:extLst>
          </p:cNvPr>
          <p:cNvPicPr>
            <a:picLocks noChangeAspect="1"/>
          </p:cNvPicPr>
          <p:nvPr/>
        </p:nvPicPr>
        <p:blipFill>
          <a:blip r:embed="rId7"/>
          <a:srcRect l="-17874" t="-23944" r="-12817" b="-34271"/>
          <a:stretch>
            <a:fillRect/>
          </a:stretch>
        </p:blipFill>
        <p:spPr>
          <a:xfrm>
            <a:off x="6231014" y="5759275"/>
            <a:ext cx="1375303" cy="571134"/>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xmlns="" id="{CDB3F9AC-0F2D-4AEC-97A5-2BF96F4205F6}"/>
              </a:ext>
            </a:extLst>
          </p:cNvPr>
          <p:cNvSpPr/>
          <p:nvPr/>
        </p:nvSpPr>
        <p:spPr>
          <a:xfrm>
            <a:off x="2841470" y="1804147"/>
            <a:ext cx="5981254" cy="441251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310" b="0" i="0" u="none" strike="noStrike" kern="1200" cap="none" spc="0" baseline="0">
              <a:solidFill>
                <a:srgbClr val="000000"/>
              </a:solidFill>
              <a:uFillTx/>
              <a:latin typeface="Tw Cen MT"/>
            </a:endParaRPr>
          </a:p>
        </p:txBody>
      </p:sp>
      <p:sp>
        <p:nvSpPr>
          <p:cNvPr id="3" name="object 4">
            <a:extLst>
              <a:ext uri="{FF2B5EF4-FFF2-40B4-BE49-F238E27FC236}">
                <a16:creationId xmlns:a16="http://schemas.microsoft.com/office/drawing/2014/main" xmlns="" id="{8D137AC6-BF3E-49B0-89A6-28666997AD2F}"/>
              </a:ext>
            </a:extLst>
          </p:cNvPr>
          <p:cNvSpPr txBox="1"/>
          <p:nvPr/>
        </p:nvSpPr>
        <p:spPr>
          <a:xfrm>
            <a:off x="8638537" y="1420072"/>
            <a:ext cx="3048079" cy="384642"/>
          </a:xfrm>
          <a:prstGeom prst="rect">
            <a:avLst/>
          </a:prstGeom>
          <a:solidFill>
            <a:srgbClr val="F39100"/>
          </a:solidFill>
          <a:ln cap="flat">
            <a:noFill/>
          </a:ln>
        </p:spPr>
        <p:txBody>
          <a:bodyPr vert="horz" wrap="square" lIns="0" tIns="64693" rIns="0" bIns="0" anchor="t" anchorCtr="0" compatLnSpc="1">
            <a:spAutoFit/>
          </a:bodyPr>
          <a:lstStyle/>
          <a:p>
            <a:pPr marL="143259" marR="0" lvl="0" indent="0" algn="l" defTabSz="914400" rtl="0" fontAlgn="auto" hangingPunct="1">
              <a:lnSpc>
                <a:spcPct val="100000"/>
              </a:lnSpc>
              <a:spcBef>
                <a:spcPts val="510"/>
              </a:spcBef>
              <a:spcAft>
                <a:spcPts val="0"/>
              </a:spcAft>
              <a:buNone/>
              <a:tabLst/>
              <a:defRPr sz="1800" b="0" i="0" u="none" strike="noStrike" kern="0" cap="none" spc="0" baseline="0">
                <a:solidFill>
                  <a:srgbClr val="000000"/>
                </a:solidFill>
                <a:uFillTx/>
              </a:defRPr>
            </a:pPr>
            <a:r>
              <a:rPr lang="lv-LV" sz="2075" b="1" i="0" u="none" strike="noStrike" kern="1200" cap="none" spc="11" baseline="0">
                <a:solidFill>
                  <a:srgbClr val="FFFFFF"/>
                </a:solidFill>
                <a:uFillTx/>
                <a:latin typeface="Arial"/>
                <a:cs typeface="Arial"/>
              </a:rPr>
              <a:t>Darbaspēks</a:t>
            </a:r>
            <a:endParaRPr lang="lv-LV" sz="2075" b="0" i="0" u="none" strike="noStrike" kern="1200" cap="none" spc="0" baseline="0">
              <a:solidFill>
                <a:srgbClr val="000000"/>
              </a:solidFill>
              <a:uFillTx/>
              <a:latin typeface="Arial"/>
              <a:cs typeface="Arial"/>
            </a:endParaRPr>
          </a:p>
        </p:txBody>
      </p:sp>
      <p:sp>
        <p:nvSpPr>
          <p:cNvPr id="4" name="object 5">
            <a:extLst>
              <a:ext uri="{FF2B5EF4-FFF2-40B4-BE49-F238E27FC236}">
                <a16:creationId xmlns:a16="http://schemas.microsoft.com/office/drawing/2014/main" xmlns="" id="{BCB833D5-36D1-4211-B77A-FA16C85AB18F}"/>
              </a:ext>
            </a:extLst>
          </p:cNvPr>
          <p:cNvSpPr txBox="1"/>
          <p:nvPr/>
        </p:nvSpPr>
        <p:spPr>
          <a:xfrm>
            <a:off x="621426" y="1420072"/>
            <a:ext cx="2667295" cy="384642"/>
          </a:xfrm>
          <a:prstGeom prst="rect">
            <a:avLst/>
          </a:prstGeom>
          <a:solidFill>
            <a:srgbClr val="6EB1E2"/>
          </a:solidFill>
          <a:ln cap="flat">
            <a:noFill/>
          </a:ln>
        </p:spPr>
        <p:txBody>
          <a:bodyPr vert="horz" wrap="square" lIns="0" tIns="64693" rIns="0" bIns="0" anchor="t" anchorCtr="0" compatLnSpc="1">
            <a:spAutoFit/>
          </a:bodyPr>
          <a:lstStyle/>
          <a:p>
            <a:pPr marL="121532" marR="0" lvl="0" indent="0" algn="l" defTabSz="914400" rtl="0" fontAlgn="auto" hangingPunct="1">
              <a:lnSpc>
                <a:spcPct val="100000"/>
              </a:lnSpc>
              <a:spcBef>
                <a:spcPts val="510"/>
              </a:spcBef>
              <a:spcAft>
                <a:spcPts val="0"/>
              </a:spcAft>
              <a:buNone/>
              <a:tabLst/>
              <a:defRPr sz="1800" b="0" i="0" u="none" strike="noStrike" kern="0" cap="none" spc="0" baseline="0">
                <a:solidFill>
                  <a:srgbClr val="000000"/>
                </a:solidFill>
                <a:uFillTx/>
              </a:defRPr>
            </a:pPr>
            <a:r>
              <a:rPr lang="lv-LV" sz="2075" b="1" i="0" u="none" strike="noStrike" kern="1200" cap="none" spc="11" baseline="0">
                <a:solidFill>
                  <a:srgbClr val="FFFFFF"/>
                </a:solidFill>
                <a:uFillTx/>
                <a:latin typeface="Arial"/>
                <a:cs typeface="Arial"/>
              </a:rPr>
              <a:t>IKT</a:t>
            </a:r>
            <a:r>
              <a:rPr lang="lv-LV" sz="2075" b="1" i="0" u="none" strike="noStrike" kern="1200" cap="none" spc="4" baseline="0">
                <a:solidFill>
                  <a:srgbClr val="FFFFFF"/>
                </a:solidFill>
                <a:uFillTx/>
                <a:latin typeface="Arial"/>
                <a:cs typeface="Arial"/>
              </a:rPr>
              <a:t> </a:t>
            </a:r>
            <a:r>
              <a:rPr lang="lv-LV" sz="2075" b="1" i="0" u="none" strike="noStrike" kern="1200" cap="none" spc="7" baseline="0">
                <a:solidFill>
                  <a:srgbClr val="FFFFFF"/>
                </a:solidFill>
                <a:uFillTx/>
                <a:latin typeface="Arial"/>
                <a:cs typeface="Arial"/>
              </a:rPr>
              <a:t>fakti</a:t>
            </a:r>
            <a:endParaRPr lang="lv-LV" sz="2075" b="0" i="0" u="none" strike="noStrike" kern="1200" cap="none" spc="0" baseline="0">
              <a:solidFill>
                <a:srgbClr val="000000"/>
              </a:solidFill>
              <a:uFillTx/>
              <a:latin typeface="Arial"/>
              <a:cs typeface="Arial"/>
            </a:endParaRPr>
          </a:p>
        </p:txBody>
      </p:sp>
      <p:sp>
        <p:nvSpPr>
          <p:cNvPr id="5" name="object 7">
            <a:extLst>
              <a:ext uri="{FF2B5EF4-FFF2-40B4-BE49-F238E27FC236}">
                <a16:creationId xmlns:a16="http://schemas.microsoft.com/office/drawing/2014/main" xmlns="" id="{E352FF90-6205-4BB5-BA69-6ADB1F279E39}"/>
              </a:ext>
            </a:extLst>
          </p:cNvPr>
          <p:cNvSpPr txBox="1"/>
          <p:nvPr/>
        </p:nvSpPr>
        <p:spPr>
          <a:xfrm>
            <a:off x="1808555" y="2399449"/>
            <a:ext cx="2209812" cy="194931"/>
          </a:xfrm>
          <a:prstGeom prst="rect">
            <a:avLst/>
          </a:prstGeom>
          <a:noFill/>
          <a:ln cap="flat">
            <a:noFill/>
          </a:ln>
        </p:spPr>
        <p:txBody>
          <a:bodyPr vert="horz" wrap="square" lIns="0" tIns="10168" rIns="0" bIns="0" anchor="t" anchorCtr="0" compatLnSpc="1">
            <a:spAutoFit/>
          </a:bodyPr>
          <a:lstStyle/>
          <a:p>
            <a:pPr marL="9244" marR="0" lvl="0" indent="0" algn="l" defTabSz="914400" rtl="0" fontAlgn="auto" hangingPunct="1">
              <a:lnSpc>
                <a:spcPct val="100000"/>
              </a:lnSpc>
              <a:spcBef>
                <a:spcPts val="8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181716"/>
                </a:solidFill>
                <a:uFillTx/>
                <a:latin typeface="Arial"/>
                <a:cs typeface="Arial"/>
              </a:rPr>
              <a:t>eksporta pieaugums</a:t>
            </a:r>
            <a:r>
              <a:rPr lang="lv-LV" sz="1200" b="0" i="0" u="none" strike="noStrike" kern="1200" cap="none" spc="-48" baseline="0">
                <a:solidFill>
                  <a:srgbClr val="181716"/>
                </a:solidFill>
                <a:uFillTx/>
                <a:latin typeface="Arial"/>
                <a:cs typeface="Arial"/>
              </a:rPr>
              <a:t> </a:t>
            </a:r>
            <a:r>
              <a:rPr lang="lv-LV" sz="1200" b="0" i="0" u="none" strike="noStrike" kern="1200" cap="none" spc="0" baseline="0">
                <a:solidFill>
                  <a:srgbClr val="181716"/>
                </a:solidFill>
                <a:uFillTx/>
                <a:latin typeface="Arial"/>
                <a:cs typeface="Arial"/>
              </a:rPr>
              <a:t>gadā</a:t>
            </a:r>
            <a:endParaRPr lang="lv-LV" sz="1200" b="0" i="0" u="none" strike="noStrike" kern="1200" cap="none" spc="0" baseline="0">
              <a:solidFill>
                <a:srgbClr val="000000"/>
              </a:solidFill>
              <a:uFillTx/>
              <a:latin typeface="Arial"/>
              <a:cs typeface="Arial"/>
            </a:endParaRPr>
          </a:p>
        </p:txBody>
      </p:sp>
      <p:sp>
        <p:nvSpPr>
          <p:cNvPr id="6" name="object 8">
            <a:extLst>
              <a:ext uri="{FF2B5EF4-FFF2-40B4-BE49-F238E27FC236}">
                <a16:creationId xmlns:a16="http://schemas.microsoft.com/office/drawing/2014/main" xmlns="" id="{0CC57A9B-813E-420B-B7AE-567A964AFB39}"/>
              </a:ext>
            </a:extLst>
          </p:cNvPr>
          <p:cNvSpPr txBox="1"/>
          <p:nvPr/>
        </p:nvSpPr>
        <p:spPr>
          <a:xfrm>
            <a:off x="9836950" y="3219904"/>
            <a:ext cx="2411291" cy="432319"/>
          </a:xfrm>
          <a:prstGeom prst="rect">
            <a:avLst/>
          </a:prstGeom>
          <a:noFill/>
          <a:ln cap="flat">
            <a:noFill/>
          </a:ln>
        </p:spPr>
        <p:txBody>
          <a:bodyPr vert="horz" wrap="square" lIns="0" tIns="47137" rIns="0" bIns="0" anchor="t" anchorCtr="0" compatLnSpc="1">
            <a:spAutoFit/>
          </a:bodyPr>
          <a:lstStyle/>
          <a:p>
            <a:pPr marL="9244" marR="3694" lvl="0" indent="0" algn="l" defTabSz="914400" rtl="0" fontAlgn="auto" hangingPunct="1">
              <a:lnSpc>
                <a:spcPts val="1500"/>
              </a:lnSpc>
              <a:spcBef>
                <a:spcPts val="370"/>
              </a:spcBef>
              <a:spcAft>
                <a:spcPts val="0"/>
              </a:spcAft>
              <a:buNone/>
              <a:tabLst/>
              <a:defRPr sz="1800" b="0" i="0" u="none" strike="noStrike" kern="0" cap="none" spc="0" baseline="0">
                <a:solidFill>
                  <a:srgbClr val="000000"/>
                </a:solidFill>
                <a:uFillTx/>
              </a:defRPr>
            </a:pPr>
            <a:r>
              <a:rPr lang="lv-LV" sz="1200" b="0" i="0" u="none" strike="noStrike" kern="1200" cap="none" spc="4" baseline="0">
                <a:solidFill>
                  <a:srgbClr val="181716"/>
                </a:solidFill>
                <a:uFillTx/>
                <a:latin typeface="Arial"/>
                <a:cs typeface="Arial"/>
              </a:rPr>
              <a:t>IKT </a:t>
            </a:r>
            <a:r>
              <a:rPr lang="lv-LV" sz="1200" b="0" i="0" u="none" strike="noStrike" kern="1200" cap="none" spc="0" baseline="0">
                <a:solidFill>
                  <a:srgbClr val="181716"/>
                </a:solidFill>
                <a:uFillTx/>
                <a:latin typeface="Arial"/>
                <a:cs typeface="Arial"/>
              </a:rPr>
              <a:t>nozarē nodarbināto  pieaugums </a:t>
            </a:r>
            <a:r>
              <a:rPr lang="lv-LV" sz="1200" b="0" i="0" u="none" strike="noStrike" kern="1200" cap="none" spc="4" baseline="0">
                <a:solidFill>
                  <a:srgbClr val="181716"/>
                </a:solidFill>
                <a:uFillTx/>
                <a:latin typeface="Arial"/>
                <a:cs typeface="Arial"/>
              </a:rPr>
              <a:t>kopš </a:t>
            </a:r>
            <a:r>
              <a:rPr lang="lv-LV" sz="1200" b="0" i="0" u="none" strike="noStrike" kern="1200" cap="none" spc="0" baseline="0">
                <a:solidFill>
                  <a:srgbClr val="181716"/>
                </a:solidFill>
                <a:uFillTx/>
                <a:latin typeface="Arial"/>
                <a:cs typeface="Arial"/>
              </a:rPr>
              <a:t>2008.</a:t>
            </a:r>
            <a:r>
              <a:rPr lang="lv-LV" sz="1200" b="0" i="0" u="none" strike="noStrike" kern="1200" cap="none" spc="-55" baseline="0">
                <a:solidFill>
                  <a:srgbClr val="181716"/>
                </a:solidFill>
                <a:uFillTx/>
                <a:latin typeface="Arial"/>
                <a:cs typeface="Arial"/>
              </a:rPr>
              <a:t> </a:t>
            </a:r>
            <a:r>
              <a:rPr lang="lv-LV" sz="1200" b="0" i="0" u="none" strike="noStrike" kern="1200" cap="none" spc="0" baseline="0">
                <a:solidFill>
                  <a:srgbClr val="181716"/>
                </a:solidFill>
                <a:uFillTx/>
                <a:latin typeface="Arial"/>
                <a:cs typeface="Arial"/>
              </a:rPr>
              <a:t>gada</a:t>
            </a:r>
            <a:endParaRPr lang="lv-LV" sz="1200" b="0" i="0" u="none" strike="noStrike" kern="1200" cap="none" spc="0" baseline="0">
              <a:solidFill>
                <a:srgbClr val="000000"/>
              </a:solidFill>
              <a:uFillTx/>
              <a:latin typeface="Arial"/>
              <a:cs typeface="Arial"/>
            </a:endParaRPr>
          </a:p>
        </p:txBody>
      </p:sp>
      <p:sp>
        <p:nvSpPr>
          <p:cNvPr id="7" name="object 9">
            <a:extLst>
              <a:ext uri="{FF2B5EF4-FFF2-40B4-BE49-F238E27FC236}">
                <a16:creationId xmlns:a16="http://schemas.microsoft.com/office/drawing/2014/main" xmlns="" id="{9AE3B4E1-0037-492E-A86B-4C0219717D48}"/>
              </a:ext>
            </a:extLst>
          </p:cNvPr>
          <p:cNvSpPr txBox="1"/>
          <p:nvPr/>
        </p:nvSpPr>
        <p:spPr>
          <a:xfrm>
            <a:off x="8849051" y="3179871"/>
            <a:ext cx="944876" cy="498256"/>
          </a:xfrm>
          <a:prstGeom prst="rect">
            <a:avLst/>
          </a:prstGeom>
          <a:noFill/>
          <a:ln cap="flat">
            <a:noFill/>
          </a:ln>
        </p:spPr>
        <p:txBody>
          <a:bodyPr vert="horz" wrap="square" lIns="0" tIns="11091" rIns="0" bIns="0" anchor="t" anchorCtr="0" compatLnSpc="1">
            <a:spAutoFit/>
          </a:bodyPr>
          <a:lstStyle/>
          <a:p>
            <a:pPr marL="9244" marR="0" lvl="0" indent="0" algn="l" defTabSz="914400" rtl="0" fontAlgn="auto" hangingPunct="1">
              <a:lnSpc>
                <a:spcPct val="100000"/>
              </a:lnSpc>
              <a:spcBef>
                <a:spcPts val="85"/>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F39100"/>
                </a:solidFill>
                <a:uFillTx/>
                <a:latin typeface="Arial"/>
                <a:cs typeface="Arial"/>
              </a:rPr>
              <a:t>46%</a:t>
            </a:r>
            <a:endParaRPr lang="lv-LV" sz="3165" b="0" i="0" u="none" strike="noStrike" kern="1200" cap="none" spc="0" baseline="0">
              <a:solidFill>
                <a:srgbClr val="000000"/>
              </a:solidFill>
              <a:uFillTx/>
              <a:latin typeface="Arial"/>
              <a:cs typeface="Arial"/>
            </a:endParaRPr>
          </a:p>
        </p:txBody>
      </p:sp>
      <p:sp>
        <p:nvSpPr>
          <p:cNvPr id="8" name="object 10">
            <a:extLst>
              <a:ext uri="{FF2B5EF4-FFF2-40B4-BE49-F238E27FC236}">
                <a16:creationId xmlns:a16="http://schemas.microsoft.com/office/drawing/2014/main" xmlns="" id="{A0E9A26C-CE95-42EE-8D29-738B75EB211C}"/>
              </a:ext>
            </a:extLst>
          </p:cNvPr>
          <p:cNvSpPr txBox="1"/>
          <p:nvPr/>
        </p:nvSpPr>
        <p:spPr>
          <a:xfrm>
            <a:off x="9787499" y="4199162"/>
            <a:ext cx="2411291" cy="624672"/>
          </a:xfrm>
          <a:prstGeom prst="rect">
            <a:avLst/>
          </a:prstGeom>
          <a:noFill/>
          <a:ln cap="flat">
            <a:noFill/>
          </a:ln>
        </p:spPr>
        <p:txBody>
          <a:bodyPr vert="horz" wrap="square" lIns="0" tIns="47137" rIns="0" bIns="0" anchor="t" anchorCtr="0" compatLnSpc="1">
            <a:spAutoFit/>
          </a:bodyPr>
          <a:lstStyle/>
          <a:p>
            <a:pPr marL="9244" marR="3694" lvl="0" indent="0" algn="l" defTabSz="914400" rtl="0" fontAlgn="auto" hangingPunct="1">
              <a:lnSpc>
                <a:spcPts val="1500"/>
              </a:lnSpc>
              <a:spcBef>
                <a:spcPts val="37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181716"/>
                </a:solidFill>
                <a:uFillTx/>
                <a:latin typeface="Arial"/>
                <a:cs typeface="Arial"/>
              </a:rPr>
              <a:t>Latvijā </a:t>
            </a:r>
            <a:r>
              <a:rPr lang="lv-LV" sz="1200" b="0" i="0" u="none" strike="noStrike" kern="1200" cap="none" spc="4" baseline="0">
                <a:solidFill>
                  <a:srgbClr val="181716"/>
                </a:solidFill>
                <a:uFillTx/>
                <a:latin typeface="Arial"/>
                <a:cs typeface="Arial"/>
              </a:rPr>
              <a:t>IKT </a:t>
            </a:r>
            <a:r>
              <a:rPr lang="lv-LV" sz="1200" b="0" i="0" u="none" strike="noStrike" kern="1200" cap="none" spc="0" baseline="0">
                <a:solidFill>
                  <a:srgbClr val="181716"/>
                </a:solidFill>
                <a:uFillTx/>
                <a:latin typeface="Arial"/>
                <a:cs typeface="Arial"/>
              </a:rPr>
              <a:t>nozares  darbinieka atalgojuma  pieaugums </a:t>
            </a:r>
            <a:r>
              <a:rPr lang="lv-LV" sz="1200" b="0" i="0" u="none" strike="noStrike" kern="1200" cap="none" spc="4" baseline="0">
                <a:solidFill>
                  <a:srgbClr val="181716"/>
                </a:solidFill>
                <a:uFillTx/>
                <a:latin typeface="Arial"/>
                <a:cs typeface="Arial"/>
              </a:rPr>
              <a:t>kopš </a:t>
            </a:r>
            <a:r>
              <a:rPr lang="lv-LV" sz="1200" b="0" i="0" u="none" strike="noStrike" kern="1200" cap="none" spc="0" baseline="0">
                <a:solidFill>
                  <a:srgbClr val="181716"/>
                </a:solidFill>
                <a:uFillTx/>
                <a:latin typeface="Arial"/>
                <a:cs typeface="Arial"/>
              </a:rPr>
              <a:t>2010.</a:t>
            </a:r>
            <a:r>
              <a:rPr lang="lv-LV" sz="1200" b="0" i="0" u="none" strike="noStrike" kern="1200" cap="none" spc="-55" baseline="0">
                <a:solidFill>
                  <a:srgbClr val="181716"/>
                </a:solidFill>
                <a:uFillTx/>
                <a:latin typeface="Arial"/>
                <a:cs typeface="Arial"/>
              </a:rPr>
              <a:t> </a:t>
            </a:r>
            <a:r>
              <a:rPr lang="lv-LV" sz="1200" b="0" i="0" u="none" strike="noStrike" kern="1200" cap="none" spc="0" baseline="0">
                <a:solidFill>
                  <a:srgbClr val="181716"/>
                </a:solidFill>
                <a:uFillTx/>
                <a:latin typeface="Arial"/>
                <a:cs typeface="Arial"/>
              </a:rPr>
              <a:t>gada</a:t>
            </a:r>
            <a:endParaRPr lang="lv-LV" sz="1200" b="0" i="0" u="none" strike="noStrike" kern="1200" cap="none" spc="0" baseline="0">
              <a:solidFill>
                <a:srgbClr val="000000"/>
              </a:solidFill>
              <a:uFillTx/>
              <a:latin typeface="Arial"/>
              <a:cs typeface="Arial"/>
            </a:endParaRPr>
          </a:p>
        </p:txBody>
      </p:sp>
      <p:sp>
        <p:nvSpPr>
          <p:cNvPr id="9" name="object 11">
            <a:extLst>
              <a:ext uri="{FF2B5EF4-FFF2-40B4-BE49-F238E27FC236}">
                <a16:creationId xmlns:a16="http://schemas.microsoft.com/office/drawing/2014/main" xmlns="" id="{C22E87E9-78FF-40B8-BFEC-DD6DDAA0C979}"/>
              </a:ext>
            </a:extLst>
          </p:cNvPr>
          <p:cNvSpPr txBox="1"/>
          <p:nvPr/>
        </p:nvSpPr>
        <p:spPr>
          <a:xfrm>
            <a:off x="9787499" y="5029446"/>
            <a:ext cx="2460732" cy="432319"/>
          </a:xfrm>
          <a:prstGeom prst="rect">
            <a:avLst/>
          </a:prstGeom>
          <a:noFill/>
          <a:ln cap="flat">
            <a:noFill/>
          </a:ln>
        </p:spPr>
        <p:txBody>
          <a:bodyPr vert="horz" wrap="square" lIns="0" tIns="47137" rIns="0" bIns="0" anchor="t" anchorCtr="0" compatLnSpc="1">
            <a:spAutoFit/>
          </a:bodyPr>
          <a:lstStyle/>
          <a:p>
            <a:pPr marL="9244" marR="3694" lvl="0" indent="0" algn="l" defTabSz="914400" rtl="0" fontAlgn="auto" hangingPunct="1">
              <a:lnSpc>
                <a:spcPts val="1500"/>
              </a:lnSpc>
              <a:spcBef>
                <a:spcPts val="37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181716"/>
                </a:solidFill>
                <a:uFillTx/>
                <a:latin typeface="Arial"/>
                <a:cs typeface="Arial"/>
              </a:rPr>
              <a:t>cilvēku gadā </a:t>
            </a:r>
            <a:r>
              <a:rPr lang="lv-LV" sz="1200" b="0" i="0" u="none" strike="noStrike" kern="1200" cap="none" spc="4" baseline="0">
                <a:solidFill>
                  <a:srgbClr val="181716"/>
                </a:solidFill>
                <a:uFillTx/>
                <a:latin typeface="Arial"/>
                <a:cs typeface="Arial"/>
              </a:rPr>
              <a:t>– maksimālais  </a:t>
            </a:r>
            <a:r>
              <a:rPr lang="lv-LV" sz="1200" b="0" i="0" u="none" strike="noStrike" kern="1200" cap="none" spc="0" baseline="0">
                <a:solidFill>
                  <a:srgbClr val="181716"/>
                </a:solidFill>
                <a:uFillTx/>
                <a:latin typeface="Arial"/>
                <a:cs typeface="Arial"/>
              </a:rPr>
              <a:t>absolventu skaits </a:t>
            </a:r>
            <a:r>
              <a:rPr lang="lv-LV" sz="1200" b="0" i="0" u="none" strike="noStrike" kern="1200" cap="none" spc="4" baseline="0">
                <a:solidFill>
                  <a:srgbClr val="181716"/>
                </a:solidFill>
                <a:uFillTx/>
                <a:latin typeface="Arial"/>
                <a:cs typeface="Arial"/>
              </a:rPr>
              <a:t>IKT</a:t>
            </a:r>
            <a:r>
              <a:rPr lang="lv-LV" sz="1200" b="0" i="0" u="none" strike="noStrike" kern="1200" cap="none" spc="-66" baseline="0">
                <a:solidFill>
                  <a:srgbClr val="181716"/>
                </a:solidFill>
                <a:uFillTx/>
                <a:latin typeface="Arial"/>
                <a:cs typeface="Arial"/>
              </a:rPr>
              <a:t> </a:t>
            </a:r>
            <a:r>
              <a:rPr lang="lv-LV" sz="1200" b="0" i="0" u="none" strike="noStrike" kern="1200" cap="none" spc="0" baseline="0">
                <a:solidFill>
                  <a:srgbClr val="181716"/>
                </a:solidFill>
                <a:uFillTx/>
                <a:latin typeface="Arial"/>
                <a:cs typeface="Arial"/>
              </a:rPr>
              <a:t>nozarē</a:t>
            </a:r>
            <a:endParaRPr lang="lv-LV" sz="1200" b="0" i="0" u="none" strike="noStrike" kern="1200" cap="none" spc="0" baseline="0">
              <a:solidFill>
                <a:srgbClr val="000000"/>
              </a:solidFill>
              <a:uFillTx/>
              <a:latin typeface="Arial"/>
              <a:cs typeface="Arial"/>
            </a:endParaRPr>
          </a:p>
        </p:txBody>
      </p:sp>
      <p:sp>
        <p:nvSpPr>
          <p:cNvPr id="10" name="object 12">
            <a:extLst>
              <a:ext uri="{FF2B5EF4-FFF2-40B4-BE49-F238E27FC236}">
                <a16:creationId xmlns:a16="http://schemas.microsoft.com/office/drawing/2014/main" xmlns="" id="{17DB60DC-F52B-459E-B81B-91A956384472}"/>
              </a:ext>
            </a:extLst>
          </p:cNvPr>
          <p:cNvSpPr txBox="1"/>
          <p:nvPr/>
        </p:nvSpPr>
        <p:spPr>
          <a:xfrm>
            <a:off x="8908130" y="4159248"/>
            <a:ext cx="826718" cy="1305909"/>
          </a:xfrm>
          <a:prstGeom prst="rect">
            <a:avLst/>
          </a:prstGeom>
          <a:noFill/>
          <a:ln cap="flat">
            <a:noFill/>
          </a:ln>
        </p:spPr>
        <p:txBody>
          <a:bodyPr vert="horz" wrap="square" lIns="0" tIns="11091" rIns="0" bIns="0" anchor="t" anchorCtr="0" compatLnSpc="1">
            <a:spAutoFit/>
          </a:bodyPr>
          <a:lstStyle/>
          <a:p>
            <a:pPr marL="9244" marR="0" lvl="0" indent="0" algn="l" defTabSz="914400" rtl="0" fontAlgn="auto" hangingPunct="1">
              <a:lnSpc>
                <a:spcPct val="100000"/>
              </a:lnSpc>
              <a:spcBef>
                <a:spcPts val="85"/>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F39100"/>
                </a:solidFill>
                <a:uFillTx/>
                <a:latin typeface="Arial"/>
                <a:cs typeface="Arial"/>
              </a:rPr>
              <a:t>72%</a:t>
            </a:r>
            <a:endParaRPr lang="lv-LV" sz="3165" b="0" i="0" u="none" strike="noStrike" kern="1200" cap="none" spc="0" baseline="0">
              <a:solidFill>
                <a:srgbClr val="000000"/>
              </a:solidFill>
              <a:uFillTx/>
              <a:latin typeface="Arial"/>
              <a:cs typeface="Arial"/>
            </a:endParaRPr>
          </a:p>
          <a:p>
            <a:pPr marL="9244" marR="0" lvl="0" indent="0" algn="l" defTabSz="914400" rtl="0" fontAlgn="auto" hangingPunct="1">
              <a:lnSpc>
                <a:spcPct val="100000"/>
              </a:lnSpc>
              <a:spcBef>
                <a:spcPts val="2500"/>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F39100"/>
                </a:solidFill>
                <a:uFillTx/>
                <a:latin typeface="Arial"/>
                <a:cs typeface="Arial"/>
              </a:rPr>
              <a:t>800</a:t>
            </a:r>
            <a:endParaRPr lang="lv-LV" sz="3165" b="0" i="0" u="none" strike="noStrike" kern="1200" cap="none" spc="0" baseline="0">
              <a:solidFill>
                <a:srgbClr val="000000"/>
              </a:solidFill>
              <a:uFillTx/>
              <a:latin typeface="Arial"/>
              <a:cs typeface="Arial"/>
            </a:endParaRPr>
          </a:p>
        </p:txBody>
      </p:sp>
      <p:sp>
        <p:nvSpPr>
          <p:cNvPr id="11" name="object 13">
            <a:extLst>
              <a:ext uri="{FF2B5EF4-FFF2-40B4-BE49-F238E27FC236}">
                <a16:creationId xmlns:a16="http://schemas.microsoft.com/office/drawing/2014/main" xmlns="" id="{B9C73E22-B89A-486B-A53F-472AFAAF24AA}"/>
              </a:ext>
            </a:extLst>
          </p:cNvPr>
          <p:cNvSpPr txBox="1"/>
          <p:nvPr/>
        </p:nvSpPr>
        <p:spPr>
          <a:xfrm>
            <a:off x="1831268" y="2846856"/>
            <a:ext cx="1384017" cy="625815"/>
          </a:xfrm>
          <a:prstGeom prst="rect">
            <a:avLst/>
          </a:prstGeom>
          <a:noFill/>
          <a:ln cap="flat">
            <a:noFill/>
          </a:ln>
        </p:spPr>
        <p:txBody>
          <a:bodyPr vert="horz" wrap="square" lIns="0" tIns="10168" rIns="0" bIns="0" anchor="t" anchorCtr="0" compatLnSpc="1">
            <a:spAutoFit/>
          </a:bodyPr>
          <a:lstStyle/>
          <a:p>
            <a:pPr marL="9244" marR="0" lvl="0" indent="0" algn="l" defTabSz="914400" rtl="0" fontAlgn="auto" hangingPunct="1">
              <a:lnSpc>
                <a:spcPts val="1645"/>
              </a:lnSpc>
              <a:spcBef>
                <a:spcPts val="80"/>
              </a:spcBef>
              <a:spcAft>
                <a:spcPts val="0"/>
              </a:spcAft>
              <a:buNone/>
              <a:tabLst/>
              <a:defRPr sz="1800" b="0" i="0" u="none" strike="noStrike" kern="0" cap="none" spc="0" baseline="0">
                <a:solidFill>
                  <a:srgbClr val="000000"/>
                </a:solidFill>
                <a:uFillTx/>
              </a:defRPr>
            </a:pPr>
            <a:r>
              <a:rPr lang="lv-LV" sz="1200" b="0" i="0" u="none" strike="noStrike" kern="1200" cap="none" spc="4" baseline="0">
                <a:solidFill>
                  <a:srgbClr val="181716"/>
                </a:solidFill>
                <a:uFillTx/>
                <a:latin typeface="Arial"/>
                <a:cs typeface="Arial"/>
              </a:rPr>
              <a:t>EUR IKT pakalpojumu</a:t>
            </a:r>
            <a:endParaRPr lang="lv-LV" sz="1200" b="0" i="0" u="none" strike="noStrike" kern="1200" cap="none" spc="0" baseline="0">
              <a:solidFill>
                <a:srgbClr val="000000"/>
              </a:solidFill>
              <a:uFillTx/>
              <a:latin typeface="Arial"/>
              <a:cs typeface="Arial"/>
            </a:endParaRPr>
          </a:p>
          <a:p>
            <a:pPr marL="9244" marR="0" lvl="0" indent="0" algn="l" defTabSz="914400" rtl="0" fontAlgn="auto" hangingPunct="1">
              <a:lnSpc>
                <a:spcPts val="1645"/>
              </a:lnSpc>
              <a:spcBef>
                <a:spcPts val="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181716"/>
                </a:solidFill>
                <a:uFillTx/>
                <a:latin typeface="Arial"/>
                <a:cs typeface="Arial"/>
              </a:rPr>
              <a:t>eksporta</a:t>
            </a:r>
            <a:r>
              <a:rPr lang="lv-LV" sz="1200" b="0" i="0" u="none" strike="noStrike" kern="1200" cap="none" spc="-36" baseline="0">
                <a:solidFill>
                  <a:srgbClr val="181716"/>
                </a:solidFill>
                <a:uFillTx/>
                <a:latin typeface="Arial"/>
                <a:cs typeface="Arial"/>
              </a:rPr>
              <a:t> </a:t>
            </a:r>
            <a:r>
              <a:rPr lang="lv-LV" sz="1200" b="0" i="0" u="none" strike="noStrike" kern="1200" cap="none" spc="0" baseline="0">
                <a:solidFill>
                  <a:srgbClr val="181716"/>
                </a:solidFill>
                <a:uFillTx/>
                <a:latin typeface="Arial"/>
                <a:cs typeface="Arial"/>
              </a:rPr>
              <a:t>vērtība</a:t>
            </a:r>
            <a:endParaRPr lang="lv-LV" sz="1200" b="0" i="0" u="none" strike="noStrike" kern="1200" cap="none" spc="0" baseline="0">
              <a:solidFill>
                <a:srgbClr val="000000"/>
              </a:solidFill>
              <a:uFillTx/>
              <a:latin typeface="Arial"/>
              <a:cs typeface="Arial"/>
            </a:endParaRPr>
          </a:p>
        </p:txBody>
      </p:sp>
      <p:sp>
        <p:nvSpPr>
          <p:cNvPr id="12" name="object 14">
            <a:extLst>
              <a:ext uri="{FF2B5EF4-FFF2-40B4-BE49-F238E27FC236}">
                <a16:creationId xmlns:a16="http://schemas.microsoft.com/office/drawing/2014/main" xmlns="" id="{EF33C670-4E00-4DFA-A5F2-A2DE6D11720E}"/>
              </a:ext>
            </a:extLst>
          </p:cNvPr>
          <p:cNvSpPr txBox="1"/>
          <p:nvPr/>
        </p:nvSpPr>
        <p:spPr>
          <a:xfrm>
            <a:off x="583844" y="2112913"/>
            <a:ext cx="1163071" cy="1364787"/>
          </a:xfrm>
          <a:prstGeom prst="rect">
            <a:avLst/>
          </a:prstGeom>
          <a:noFill/>
          <a:ln cap="flat">
            <a:noFill/>
          </a:ln>
        </p:spPr>
        <p:txBody>
          <a:bodyPr vert="horz" wrap="square" lIns="0" tIns="196394" rIns="0" bIns="0" anchor="t" anchorCtr="0" compatLnSpc="1">
            <a:spAutoFit/>
          </a:bodyPr>
          <a:lstStyle/>
          <a:p>
            <a:pPr marL="9244" marR="0" lvl="0" indent="0" algn="l" defTabSz="914400" rtl="0" fontAlgn="auto" hangingPunct="1">
              <a:lnSpc>
                <a:spcPct val="100000"/>
              </a:lnSpc>
              <a:spcBef>
                <a:spcPts val="1545"/>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6EB1E2"/>
                </a:solidFill>
                <a:uFillTx/>
                <a:latin typeface="Arial"/>
                <a:cs typeface="Arial"/>
              </a:rPr>
              <a:t>23%</a:t>
            </a:r>
            <a:endParaRPr lang="lv-LV" sz="3165" b="0" i="0" u="none" strike="noStrike" kern="1200" cap="none" spc="0" baseline="0">
              <a:solidFill>
                <a:srgbClr val="000000"/>
              </a:solidFill>
              <a:uFillTx/>
              <a:latin typeface="Arial"/>
              <a:cs typeface="Arial"/>
            </a:endParaRPr>
          </a:p>
          <a:p>
            <a:pPr marL="9244" marR="0" lvl="0" indent="0" algn="l" defTabSz="914400" rtl="0" fontAlgn="auto" hangingPunct="1">
              <a:lnSpc>
                <a:spcPct val="100000"/>
              </a:lnSpc>
              <a:spcBef>
                <a:spcPts val="1480"/>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6EB1E2"/>
                </a:solidFill>
                <a:uFillTx/>
                <a:latin typeface="Arial"/>
                <a:cs typeface="Arial"/>
              </a:rPr>
              <a:t>77</a:t>
            </a:r>
            <a:r>
              <a:rPr lang="lv-LV" sz="3165" b="1" i="0" u="none" strike="noStrike" kern="1200" cap="none" spc="7" baseline="0">
                <a:solidFill>
                  <a:srgbClr val="6EB1E2"/>
                </a:solidFill>
                <a:uFillTx/>
                <a:latin typeface="Arial"/>
                <a:cs typeface="Arial"/>
              </a:rPr>
              <a:t>9 </a:t>
            </a:r>
            <a:r>
              <a:rPr lang="lv-LV" sz="1492" b="0" i="0" u="none" strike="noStrike" kern="1200" cap="none" spc="0" baseline="0">
                <a:solidFill>
                  <a:srgbClr val="6EB1E2"/>
                </a:solidFill>
                <a:uFillTx/>
                <a:latin typeface="Arial"/>
                <a:cs typeface="Arial"/>
              </a:rPr>
              <a:t>milj.</a:t>
            </a:r>
            <a:endParaRPr lang="lv-LV" sz="1492" b="0" i="0" u="none" strike="noStrike" kern="1200" cap="none" spc="0" baseline="0">
              <a:solidFill>
                <a:srgbClr val="000000"/>
              </a:solidFill>
              <a:uFillTx/>
              <a:latin typeface="Arial"/>
              <a:cs typeface="Arial"/>
            </a:endParaRPr>
          </a:p>
        </p:txBody>
      </p:sp>
      <p:pic>
        <p:nvPicPr>
          <p:cNvPr id="13" name="Picture 16">
            <a:extLst>
              <a:ext uri="{FF2B5EF4-FFF2-40B4-BE49-F238E27FC236}">
                <a16:creationId xmlns:a16="http://schemas.microsoft.com/office/drawing/2014/main" xmlns="" id="{1C816887-E26C-41FB-9482-DD28D30DF5AF}"/>
              </a:ext>
            </a:extLst>
          </p:cNvPr>
          <p:cNvPicPr>
            <a:picLocks noChangeAspect="1"/>
          </p:cNvPicPr>
          <p:nvPr/>
        </p:nvPicPr>
        <p:blipFill>
          <a:blip r:embed="rId4"/>
          <a:stretch>
            <a:fillRect/>
          </a:stretch>
        </p:blipFill>
        <p:spPr>
          <a:xfrm>
            <a:off x="0" y="323112"/>
            <a:ext cx="3225061" cy="67062"/>
          </a:xfrm>
          <a:prstGeom prst="rect">
            <a:avLst/>
          </a:prstGeom>
          <a:noFill/>
          <a:ln cap="flat">
            <a:noFill/>
          </a:ln>
        </p:spPr>
      </p:pic>
      <p:sp>
        <p:nvSpPr>
          <p:cNvPr id="14" name="Cross-sector partnerships">
            <a:extLst>
              <a:ext uri="{FF2B5EF4-FFF2-40B4-BE49-F238E27FC236}">
                <a16:creationId xmlns:a16="http://schemas.microsoft.com/office/drawing/2014/main" xmlns="" id="{899F67B0-6275-4776-A167-231A67E320E6}"/>
              </a:ext>
            </a:extLst>
          </p:cNvPr>
          <p:cNvSpPr txBox="1"/>
          <p:nvPr/>
        </p:nvSpPr>
        <p:spPr>
          <a:xfrm>
            <a:off x="253645" y="455416"/>
            <a:ext cx="2105287" cy="328297"/>
          </a:xfrm>
          <a:prstGeom prst="rect">
            <a:avLst/>
          </a:prstGeom>
          <a:noFill/>
          <a:ln cap="flat">
            <a:noFill/>
          </a:ln>
        </p:spPr>
        <p:txBody>
          <a:bodyPr vert="horz" wrap="square" lIns="25402" tIns="25402" rIns="25402" bIns="25402"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IKT nozare</a:t>
            </a:r>
          </a:p>
        </p:txBody>
      </p:sp>
      <p:sp>
        <p:nvSpPr>
          <p:cNvPr id="15" name="Rectangle 21">
            <a:extLst>
              <a:ext uri="{FF2B5EF4-FFF2-40B4-BE49-F238E27FC236}">
                <a16:creationId xmlns:a16="http://schemas.microsoft.com/office/drawing/2014/main" xmlns="" id="{6C89E9A4-C27E-4C18-BBD4-AA698F77B45C}"/>
              </a:ext>
            </a:extLst>
          </p:cNvPr>
          <p:cNvSpPr/>
          <p:nvPr/>
        </p:nvSpPr>
        <p:spPr>
          <a:xfrm>
            <a:off x="1915183" y="5277944"/>
            <a:ext cx="2155835" cy="1143905"/>
          </a:xfrm>
          <a:prstGeom prst="rect">
            <a:avLst/>
          </a:prstGeom>
          <a:noFill/>
          <a:ln cap="flat">
            <a:noFill/>
            <a:prstDash val="solid"/>
          </a:ln>
        </p:spPr>
        <p:txBody>
          <a:bodyPr vert="horz" wrap="square" lIns="91440" tIns="45720" rIns="91440" bIns="45720" anchor="t" anchorCtr="0" compatLnSpc="1">
            <a:spAutoFit/>
          </a:bodyPr>
          <a:lstStyle/>
          <a:p>
            <a:pPr marL="9244" marR="0" lvl="0" indent="0" algn="l" defTabSz="914400" rtl="0" fontAlgn="auto" hangingPunct="1">
              <a:lnSpc>
                <a:spcPts val="1645"/>
              </a:lnSpc>
              <a:spcBef>
                <a:spcPts val="8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181716"/>
                </a:solidFill>
                <a:uFillTx/>
                <a:latin typeface="Arial"/>
                <a:cs typeface="Arial"/>
              </a:rPr>
              <a:t>Igaunijā </a:t>
            </a:r>
          </a:p>
          <a:p>
            <a:pPr marL="9244" marR="0" lvl="0" indent="0" algn="l" defTabSz="914400" rtl="0" fontAlgn="auto" hangingPunct="1">
              <a:lnSpc>
                <a:spcPts val="1645"/>
              </a:lnSpc>
              <a:spcBef>
                <a:spcPts val="80"/>
              </a:spcBef>
              <a:spcAft>
                <a:spcPts val="0"/>
              </a:spcAft>
              <a:buNone/>
              <a:tabLst/>
              <a:defRPr sz="1800" b="0" i="0" u="none" strike="noStrike" kern="0" cap="none" spc="0" baseline="0">
                <a:solidFill>
                  <a:srgbClr val="000000"/>
                </a:solidFill>
                <a:uFillTx/>
              </a:defRPr>
            </a:pPr>
            <a:endParaRPr lang="lv-LV" sz="1400" b="0" i="0" u="none" strike="noStrike" kern="1200" cap="none" spc="0" baseline="0">
              <a:solidFill>
                <a:srgbClr val="000000"/>
              </a:solidFill>
              <a:uFillTx/>
              <a:latin typeface="Arial"/>
              <a:cs typeface="Arial"/>
            </a:endParaRPr>
          </a:p>
          <a:p>
            <a:pPr marL="9244" marR="0" lvl="0" indent="0" algn="l" defTabSz="914400" rtl="0" fontAlgn="auto" hangingPunct="1">
              <a:lnSpc>
                <a:spcPts val="1645"/>
              </a:lnSpc>
              <a:spcBef>
                <a:spcPts val="80"/>
              </a:spcBef>
              <a:spcAft>
                <a:spcPts val="0"/>
              </a:spcAft>
              <a:buNone/>
              <a:tabLst/>
              <a:defRPr sz="1800" b="0" i="0" u="none" strike="noStrike" kern="0" cap="none" spc="0" baseline="0">
                <a:solidFill>
                  <a:srgbClr val="000000"/>
                </a:solidFill>
                <a:uFillTx/>
              </a:defRPr>
            </a:pPr>
            <a:r>
              <a:rPr lang="lv-LV" sz="1400" b="0" i="0" u="none" strike="noStrike" kern="1200" cap="none" spc="4" baseline="0">
                <a:solidFill>
                  <a:srgbClr val="181716"/>
                </a:solidFill>
                <a:uFillTx/>
                <a:latin typeface="Arial"/>
                <a:cs typeface="Arial"/>
              </a:rPr>
              <a:t>EUR IKT pakalpojumu</a:t>
            </a:r>
            <a:endParaRPr lang="lv-LV" sz="1400" b="0" i="0" u="none" strike="noStrike" kern="1200" cap="none" spc="0" baseline="0">
              <a:solidFill>
                <a:srgbClr val="000000"/>
              </a:solidFill>
              <a:uFillTx/>
              <a:latin typeface="Arial"/>
              <a:cs typeface="Arial"/>
            </a:endParaRPr>
          </a:p>
          <a:p>
            <a:pPr marL="9244" marR="0" lvl="0" indent="0" algn="l" defTabSz="914400" rtl="0" fontAlgn="auto" hangingPunct="1">
              <a:lnSpc>
                <a:spcPts val="1645"/>
              </a:lnSpc>
              <a:spcBef>
                <a:spcPts val="0"/>
              </a:spcBef>
              <a:spcAft>
                <a:spcPts val="0"/>
              </a:spcAft>
              <a:buNone/>
              <a:tabLst/>
              <a:defRPr sz="1800" b="0" i="0" u="none" strike="noStrike" kern="0" cap="none" spc="0" baseline="0">
                <a:solidFill>
                  <a:srgbClr val="000000"/>
                </a:solidFill>
                <a:uFillTx/>
              </a:defRPr>
            </a:pPr>
            <a:r>
              <a:rPr lang="lv-LV" sz="1400" b="0" i="0" u="none" strike="noStrike" kern="1200" cap="none" spc="0" baseline="0">
                <a:solidFill>
                  <a:srgbClr val="181716"/>
                </a:solidFill>
                <a:uFillTx/>
                <a:latin typeface="Arial"/>
                <a:cs typeface="Arial"/>
              </a:rPr>
              <a:t>eksporta</a:t>
            </a:r>
            <a:r>
              <a:rPr lang="lv-LV" sz="1400" b="0" i="0" u="none" strike="noStrike" kern="1200" cap="none" spc="-36" baseline="0">
                <a:solidFill>
                  <a:srgbClr val="181716"/>
                </a:solidFill>
                <a:uFillTx/>
                <a:latin typeface="Arial"/>
                <a:cs typeface="Arial"/>
              </a:rPr>
              <a:t> </a:t>
            </a:r>
            <a:r>
              <a:rPr lang="lv-LV" sz="1400" b="0" i="0" u="none" strike="noStrike" kern="1200" cap="none" spc="0" baseline="0">
                <a:solidFill>
                  <a:srgbClr val="181716"/>
                </a:solidFill>
                <a:uFillTx/>
                <a:latin typeface="Arial"/>
                <a:cs typeface="Arial"/>
              </a:rPr>
              <a:t>vērtība</a:t>
            </a:r>
          </a:p>
          <a:p>
            <a:pPr marL="9244" marR="0" lvl="0" indent="0" algn="l" defTabSz="914400" rtl="0" fontAlgn="auto" hangingPunct="1">
              <a:lnSpc>
                <a:spcPts val="1645"/>
              </a:lnSpc>
              <a:spcBef>
                <a:spcPts val="0"/>
              </a:spcBef>
              <a:spcAft>
                <a:spcPts val="0"/>
              </a:spcAft>
              <a:buNone/>
              <a:tabLst/>
              <a:defRPr sz="1800" b="0" i="0" u="none" strike="noStrike" kern="0" cap="none" spc="0" baseline="0">
                <a:solidFill>
                  <a:srgbClr val="000000"/>
                </a:solidFill>
                <a:uFillTx/>
              </a:defRPr>
            </a:pPr>
            <a:endParaRPr lang="lv-LV" sz="1400" b="0" i="0" u="none" strike="noStrike" kern="1200" cap="none" spc="0" baseline="0">
              <a:solidFill>
                <a:srgbClr val="181716"/>
              </a:solidFill>
              <a:uFillTx/>
              <a:latin typeface="Arial"/>
              <a:cs typeface="Arial"/>
            </a:endParaRPr>
          </a:p>
        </p:txBody>
      </p:sp>
      <p:sp>
        <p:nvSpPr>
          <p:cNvPr id="16" name="object 14">
            <a:extLst>
              <a:ext uri="{FF2B5EF4-FFF2-40B4-BE49-F238E27FC236}">
                <a16:creationId xmlns:a16="http://schemas.microsoft.com/office/drawing/2014/main" xmlns="" id="{7ABE2298-59D0-443E-B470-444D1D54D9CA}"/>
              </a:ext>
            </a:extLst>
          </p:cNvPr>
          <p:cNvSpPr txBox="1"/>
          <p:nvPr/>
        </p:nvSpPr>
        <p:spPr>
          <a:xfrm>
            <a:off x="583844" y="5181657"/>
            <a:ext cx="1167707" cy="685370"/>
          </a:xfrm>
          <a:prstGeom prst="rect">
            <a:avLst/>
          </a:prstGeom>
          <a:noFill/>
          <a:ln cap="flat">
            <a:noFill/>
          </a:ln>
        </p:spPr>
        <p:txBody>
          <a:bodyPr vert="horz" wrap="square" lIns="0" tIns="196394" rIns="0" bIns="0" anchor="t" anchorCtr="0" compatLnSpc="1">
            <a:spAutoFit/>
          </a:bodyPr>
          <a:lstStyle/>
          <a:p>
            <a:pPr marL="9244" marR="0" lvl="0" indent="0" algn="l" defTabSz="914400" rtl="0" fontAlgn="auto" hangingPunct="1">
              <a:lnSpc>
                <a:spcPct val="100000"/>
              </a:lnSpc>
              <a:spcBef>
                <a:spcPts val="1480"/>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6EB1E2"/>
                </a:solidFill>
                <a:uFillTx/>
                <a:latin typeface="Arial"/>
                <a:cs typeface="Arial"/>
              </a:rPr>
              <a:t>751 </a:t>
            </a:r>
            <a:r>
              <a:rPr lang="lv-LV" sz="1492" b="0" i="0" u="none" strike="noStrike" kern="1200" cap="none" spc="0" baseline="0">
                <a:solidFill>
                  <a:srgbClr val="6EB1E2"/>
                </a:solidFill>
                <a:uFillTx/>
                <a:latin typeface="Arial"/>
                <a:cs typeface="Arial"/>
              </a:rPr>
              <a:t>milj.</a:t>
            </a:r>
            <a:endParaRPr lang="lv-LV" sz="1492" b="0" i="0" u="none" strike="noStrike" kern="1200" cap="none" spc="0" baseline="0">
              <a:solidFill>
                <a:srgbClr val="000000"/>
              </a:solidFill>
              <a:uFillTx/>
              <a:latin typeface="Arial"/>
              <a:cs typeface="Arial"/>
            </a:endParaRPr>
          </a:p>
        </p:txBody>
      </p:sp>
      <p:sp>
        <p:nvSpPr>
          <p:cNvPr id="17" name="Rectangle 23">
            <a:extLst>
              <a:ext uri="{FF2B5EF4-FFF2-40B4-BE49-F238E27FC236}">
                <a16:creationId xmlns:a16="http://schemas.microsoft.com/office/drawing/2014/main" xmlns="" id="{8E3CF565-157F-4703-BDCE-4F9D2E8250B9}"/>
              </a:ext>
            </a:extLst>
          </p:cNvPr>
          <p:cNvSpPr/>
          <p:nvPr/>
        </p:nvSpPr>
        <p:spPr>
          <a:xfrm>
            <a:off x="201213" y="5168481"/>
            <a:ext cx="3817153" cy="1048185"/>
          </a:xfrm>
          <a:prstGeom prst="rect">
            <a:avLst/>
          </a:prstGeom>
          <a:noFill/>
          <a:ln w="38103" cap="flat">
            <a:solidFill>
              <a:srgbClr val="6EB1E2"/>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310" b="0" i="0" u="none" strike="noStrike" kern="1200" cap="none" spc="0" baseline="0">
              <a:solidFill>
                <a:srgbClr val="FFFFFF"/>
              </a:solidFill>
              <a:uFillTx/>
              <a:latin typeface="Tw Cen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Line">
            <a:extLst>
              <a:ext uri="{FF2B5EF4-FFF2-40B4-BE49-F238E27FC236}">
                <a16:creationId xmlns:a16="http://schemas.microsoft.com/office/drawing/2014/main" xmlns="" id="{5920E190-632E-4094-A41B-618B39CE8AAE}"/>
              </a:ext>
            </a:extLst>
          </p:cNvPr>
          <p:cNvSpPr/>
          <p:nvPr/>
        </p:nvSpPr>
        <p:spPr>
          <a:xfrm>
            <a:off x="19046" y="405874"/>
            <a:ext cx="3187698" cy="1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95"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3" name="Rectangle 4">
            <a:extLst>
              <a:ext uri="{FF2B5EF4-FFF2-40B4-BE49-F238E27FC236}">
                <a16:creationId xmlns:a16="http://schemas.microsoft.com/office/drawing/2014/main" xmlns="" id="{98D406DD-DD37-43FF-91F9-31A300AF9352}"/>
              </a:ext>
            </a:extLst>
          </p:cNvPr>
          <p:cNvSpPr/>
          <p:nvPr/>
        </p:nvSpPr>
        <p:spPr>
          <a:xfrm>
            <a:off x="357484" y="460427"/>
            <a:ext cx="2248820"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Nozares izaicinājumi </a:t>
            </a:r>
          </a:p>
        </p:txBody>
      </p:sp>
      <p:sp>
        <p:nvSpPr>
          <p:cNvPr id="4" name="object 2">
            <a:extLst>
              <a:ext uri="{FF2B5EF4-FFF2-40B4-BE49-F238E27FC236}">
                <a16:creationId xmlns:a16="http://schemas.microsoft.com/office/drawing/2014/main" xmlns="" id="{C969DA6D-3037-44A3-9609-6613905F7A7C}"/>
              </a:ext>
            </a:extLst>
          </p:cNvPr>
          <p:cNvSpPr/>
          <p:nvPr/>
        </p:nvSpPr>
        <p:spPr>
          <a:xfrm>
            <a:off x="2467965" y="1011655"/>
            <a:ext cx="6780916" cy="4141783"/>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310" b="0" i="0" u="none" strike="noStrike" kern="1200" cap="none" spc="0" baseline="0">
              <a:solidFill>
                <a:srgbClr val="000000"/>
              </a:solidFill>
              <a:uFillTx/>
              <a:latin typeface="Tw Cen MT"/>
            </a:endParaRPr>
          </a:p>
        </p:txBody>
      </p:sp>
      <p:sp>
        <p:nvSpPr>
          <p:cNvPr id="5" name="object 3">
            <a:extLst>
              <a:ext uri="{FF2B5EF4-FFF2-40B4-BE49-F238E27FC236}">
                <a16:creationId xmlns:a16="http://schemas.microsoft.com/office/drawing/2014/main" xmlns="" id="{38561B26-5E9F-4275-9E2F-A02CD6EF5708}"/>
              </a:ext>
            </a:extLst>
          </p:cNvPr>
          <p:cNvSpPr txBox="1"/>
          <p:nvPr/>
        </p:nvSpPr>
        <p:spPr>
          <a:xfrm>
            <a:off x="9314407" y="1047417"/>
            <a:ext cx="2564974" cy="379046"/>
          </a:xfrm>
          <a:prstGeom prst="rect">
            <a:avLst/>
          </a:prstGeom>
          <a:solidFill>
            <a:srgbClr val="00A19A"/>
          </a:solidFill>
          <a:ln cap="flat">
            <a:noFill/>
          </a:ln>
        </p:spPr>
        <p:txBody>
          <a:bodyPr vert="horz" wrap="square" lIns="0" tIns="59152" rIns="0" bIns="0" anchor="t" anchorCtr="0" compatLnSpc="1">
            <a:spAutoFit/>
          </a:bodyPr>
          <a:lstStyle/>
          <a:p>
            <a:pPr marL="121532" marR="0" lvl="0" indent="0" algn="l" defTabSz="914400" rtl="0" fontAlgn="auto" hangingPunct="1">
              <a:lnSpc>
                <a:spcPct val="100000"/>
              </a:lnSpc>
              <a:spcBef>
                <a:spcPts val="465"/>
              </a:spcBef>
              <a:spcAft>
                <a:spcPts val="0"/>
              </a:spcAft>
              <a:buNone/>
              <a:tabLst/>
              <a:defRPr sz="1800" b="0" i="0" u="none" strike="noStrike" kern="0" cap="none" spc="0" baseline="0">
                <a:solidFill>
                  <a:srgbClr val="000000"/>
                </a:solidFill>
                <a:uFillTx/>
              </a:defRPr>
            </a:pPr>
            <a:r>
              <a:rPr lang="lv-LV" sz="2075" b="1" i="0" u="none" strike="noStrike" kern="1200" cap="none" spc="14" baseline="0">
                <a:solidFill>
                  <a:srgbClr val="FFFFFF"/>
                </a:solidFill>
                <a:uFillTx/>
                <a:latin typeface="Arial"/>
                <a:cs typeface="Arial"/>
              </a:rPr>
              <a:t>Prognozes</a:t>
            </a:r>
            <a:endParaRPr lang="lv-LV" sz="2075" b="0" i="0" u="none" strike="noStrike" kern="1200" cap="none" spc="0" baseline="0">
              <a:solidFill>
                <a:srgbClr val="000000"/>
              </a:solidFill>
              <a:uFillTx/>
              <a:latin typeface="Arial"/>
              <a:cs typeface="Arial"/>
            </a:endParaRPr>
          </a:p>
        </p:txBody>
      </p:sp>
      <p:sp>
        <p:nvSpPr>
          <p:cNvPr id="6" name="object 5">
            <a:extLst>
              <a:ext uri="{FF2B5EF4-FFF2-40B4-BE49-F238E27FC236}">
                <a16:creationId xmlns:a16="http://schemas.microsoft.com/office/drawing/2014/main" xmlns="" id="{3A6A816B-15A2-47BA-86B5-13AA65DA557C}"/>
              </a:ext>
            </a:extLst>
          </p:cNvPr>
          <p:cNvSpPr txBox="1"/>
          <p:nvPr/>
        </p:nvSpPr>
        <p:spPr>
          <a:xfrm>
            <a:off x="252685" y="1047417"/>
            <a:ext cx="2564974" cy="379046"/>
          </a:xfrm>
          <a:prstGeom prst="rect">
            <a:avLst/>
          </a:prstGeom>
          <a:solidFill>
            <a:srgbClr val="F39100"/>
          </a:solidFill>
          <a:ln cap="flat">
            <a:noFill/>
          </a:ln>
        </p:spPr>
        <p:txBody>
          <a:bodyPr vert="horz" wrap="square" lIns="0" tIns="59152" rIns="0" bIns="0" anchor="t" anchorCtr="0" compatLnSpc="1">
            <a:spAutoFit/>
          </a:bodyPr>
          <a:lstStyle/>
          <a:p>
            <a:pPr marL="99815" marR="0" lvl="0" indent="0" algn="l" defTabSz="914400" rtl="0" fontAlgn="auto" hangingPunct="1">
              <a:lnSpc>
                <a:spcPct val="100000"/>
              </a:lnSpc>
              <a:spcBef>
                <a:spcPts val="465"/>
              </a:spcBef>
              <a:spcAft>
                <a:spcPts val="0"/>
              </a:spcAft>
              <a:buNone/>
              <a:tabLst/>
              <a:defRPr sz="1800" b="0" i="0" u="none" strike="noStrike" kern="0" cap="none" spc="0" baseline="0">
                <a:solidFill>
                  <a:srgbClr val="000000"/>
                </a:solidFill>
                <a:uFillTx/>
              </a:defRPr>
            </a:pPr>
            <a:r>
              <a:rPr lang="lv-LV" sz="2075" b="1" i="0" u="none" strike="noStrike" kern="1200" cap="none" spc="11" baseline="0">
                <a:solidFill>
                  <a:srgbClr val="FFFFFF"/>
                </a:solidFill>
                <a:uFillTx/>
                <a:latin typeface="Arial"/>
                <a:cs typeface="Arial"/>
              </a:rPr>
              <a:t>Darbaspēks</a:t>
            </a:r>
            <a:endParaRPr lang="lv-LV" sz="2075" b="0" i="0" u="none" strike="noStrike" kern="1200" cap="none" spc="0" baseline="0">
              <a:solidFill>
                <a:srgbClr val="000000"/>
              </a:solidFill>
              <a:uFillTx/>
              <a:latin typeface="Arial"/>
              <a:cs typeface="Arial"/>
            </a:endParaRPr>
          </a:p>
        </p:txBody>
      </p:sp>
      <p:sp>
        <p:nvSpPr>
          <p:cNvPr id="7" name="object 7">
            <a:extLst>
              <a:ext uri="{FF2B5EF4-FFF2-40B4-BE49-F238E27FC236}">
                <a16:creationId xmlns:a16="http://schemas.microsoft.com/office/drawing/2014/main" xmlns="" id="{DA32DC52-42E4-4A4C-BB73-45335D705CA1}"/>
              </a:ext>
            </a:extLst>
          </p:cNvPr>
          <p:cNvSpPr txBox="1"/>
          <p:nvPr/>
        </p:nvSpPr>
        <p:spPr>
          <a:xfrm>
            <a:off x="242919" y="1664646"/>
            <a:ext cx="2564974" cy="1723378"/>
          </a:xfrm>
          <a:prstGeom prst="rect">
            <a:avLst/>
          </a:prstGeom>
          <a:noFill/>
          <a:ln cap="flat">
            <a:noFill/>
          </a:ln>
        </p:spPr>
        <p:txBody>
          <a:bodyPr vert="horz" wrap="square" lIns="0" tIns="93808" rIns="0" bIns="0" anchor="t" anchorCtr="0" compatLnSpc="1">
            <a:spAutoFit/>
          </a:bodyPr>
          <a:lstStyle/>
          <a:p>
            <a:pPr marL="9244" marR="0" lvl="0" indent="0" algn="l" defTabSz="914400" rtl="0" fontAlgn="auto" hangingPunct="1">
              <a:lnSpc>
                <a:spcPct val="100000"/>
              </a:lnSpc>
              <a:spcBef>
                <a:spcPts val="740"/>
              </a:spcBef>
              <a:spcAft>
                <a:spcPts val="0"/>
              </a:spcAft>
              <a:buNone/>
              <a:tabLst/>
              <a:defRPr sz="1800" b="0" i="0" u="none" strike="noStrike" kern="0" cap="none" spc="0" baseline="0">
                <a:solidFill>
                  <a:srgbClr val="000000"/>
                </a:solidFill>
                <a:uFillTx/>
              </a:defRPr>
            </a:pPr>
            <a:r>
              <a:rPr lang="lv-LV" sz="1500" b="1" i="0" u="none" strike="noStrike" kern="1200" cap="none" spc="11" baseline="0">
                <a:solidFill>
                  <a:srgbClr val="F39100"/>
                </a:solidFill>
                <a:uFillTx/>
                <a:latin typeface="Arial"/>
                <a:cs typeface="Arial"/>
              </a:rPr>
              <a:t>Nozares</a:t>
            </a:r>
            <a:r>
              <a:rPr lang="lv-LV" sz="1500" b="1" i="0" u="none" strike="noStrike" kern="1200" cap="none" spc="-40" baseline="0">
                <a:solidFill>
                  <a:srgbClr val="F39100"/>
                </a:solidFill>
                <a:uFillTx/>
                <a:latin typeface="Arial"/>
                <a:cs typeface="Arial"/>
              </a:rPr>
              <a:t> </a:t>
            </a:r>
            <a:r>
              <a:rPr lang="lv-LV" sz="1500" b="1" i="0" u="none" strike="noStrike" kern="1200" cap="none" spc="11" baseline="0">
                <a:solidFill>
                  <a:srgbClr val="F39100"/>
                </a:solidFill>
                <a:uFillTx/>
                <a:latin typeface="Arial"/>
                <a:cs typeface="Arial"/>
              </a:rPr>
              <a:t>pētījums</a:t>
            </a:r>
            <a:endParaRPr lang="lv-LV" sz="1500" b="0" i="0" u="none" strike="noStrike" kern="1200" cap="none" spc="0" baseline="0">
              <a:solidFill>
                <a:srgbClr val="000000"/>
              </a:solidFill>
              <a:uFillTx/>
              <a:latin typeface="Arial"/>
              <a:cs typeface="Arial"/>
            </a:endParaRPr>
          </a:p>
          <a:p>
            <a:pPr marL="9244" marR="0" lvl="0" indent="0" algn="l" defTabSz="914400" rtl="0" fontAlgn="auto" hangingPunct="1">
              <a:lnSpc>
                <a:spcPts val="3740"/>
              </a:lnSpc>
              <a:spcBef>
                <a:spcPts val="995"/>
              </a:spcBef>
              <a:spcAft>
                <a:spcPts val="0"/>
              </a:spcAft>
              <a:buNone/>
              <a:tabLst/>
              <a:defRPr sz="1800" b="0" i="0" u="none" strike="noStrike" kern="0" cap="none" spc="0" baseline="0">
                <a:solidFill>
                  <a:srgbClr val="000000"/>
                </a:solidFill>
                <a:uFillTx/>
              </a:defRPr>
            </a:pPr>
            <a:r>
              <a:rPr lang="lv-LV" sz="2000" b="1" i="0" u="none" strike="noStrike" kern="1200" cap="none" spc="4" baseline="0">
                <a:solidFill>
                  <a:srgbClr val="F39100"/>
                </a:solidFill>
                <a:uFillTx/>
                <a:latin typeface="Arial"/>
                <a:cs typeface="Arial"/>
              </a:rPr>
              <a:t>65%</a:t>
            </a:r>
            <a:endParaRPr lang="lv-LV" sz="2000" b="0" i="0" u="none" strike="noStrike" kern="1200" cap="none" spc="0" baseline="0">
              <a:solidFill>
                <a:srgbClr val="000000"/>
              </a:solidFill>
              <a:uFillTx/>
              <a:latin typeface="Arial"/>
              <a:cs typeface="Arial"/>
            </a:endParaRPr>
          </a:p>
          <a:p>
            <a:pPr marL="17556" marR="371539" lvl="0" indent="0" algn="l" defTabSz="914400" rtl="0" fontAlgn="auto" hangingPunct="1">
              <a:lnSpc>
                <a:spcPts val="1500"/>
              </a:lnSpc>
              <a:spcBef>
                <a:spcPts val="235"/>
              </a:spcBef>
              <a:spcAft>
                <a:spcPts val="0"/>
              </a:spcAft>
              <a:buNone/>
              <a:tabLst/>
              <a:defRPr sz="1800" b="0" i="0" u="none" strike="noStrike" kern="0" cap="none" spc="0" baseline="0">
                <a:solidFill>
                  <a:srgbClr val="000000"/>
                </a:solidFill>
                <a:uFillTx/>
              </a:defRPr>
            </a:pPr>
            <a:r>
              <a:rPr lang="lv-LV" sz="1500" b="0" i="0" u="none" strike="noStrike" kern="1200" cap="none" spc="0" baseline="0">
                <a:solidFill>
                  <a:srgbClr val="181716"/>
                </a:solidFill>
                <a:uFillTx/>
                <a:latin typeface="Arial"/>
                <a:cs typeface="Arial"/>
              </a:rPr>
              <a:t>vadītāju </a:t>
            </a:r>
            <a:r>
              <a:rPr lang="lv-LV" sz="1500" b="0" i="0" u="none" strike="noStrike" kern="1200" cap="none" spc="4" baseline="0">
                <a:solidFill>
                  <a:srgbClr val="181716"/>
                </a:solidFill>
                <a:uFillTx/>
                <a:latin typeface="Arial"/>
                <a:cs typeface="Arial"/>
              </a:rPr>
              <a:t>IKT </a:t>
            </a:r>
            <a:r>
              <a:rPr lang="lv-LV" sz="1500" b="0" i="0" u="none" strike="noStrike" kern="1200" cap="none" spc="0" baseline="0">
                <a:solidFill>
                  <a:srgbClr val="181716"/>
                </a:solidFill>
                <a:uFillTx/>
                <a:latin typeface="Arial"/>
                <a:cs typeface="Arial"/>
              </a:rPr>
              <a:t>nozarē  apgalvo, </a:t>
            </a:r>
            <a:r>
              <a:rPr lang="lv-LV" sz="1500" b="0" i="0" u="none" strike="noStrike" kern="1200" cap="none" spc="4" baseline="0">
                <a:solidFill>
                  <a:srgbClr val="181716"/>
                </a:solidFill>
                <a:uFillTx/>
                <a:latin typeface="Arial"/>
                <a:cs typeface="Arial"/>
              </a:rPr>
              <a:t>ka</a:t>
            </a:r>
            <a:r>
              <a:rPr lang="lv-LV" sz="1500" b="0" i="0" u="none" strike="noStrike" kern="1200" cap="none" spc="-62" baseline="0">
                <a:solidFill>
                  <a:srgbClr val="181716"/>
                </a:solidFill>
                <a:uFillTx/>
                <a:latin typeface="Arial"/>
                <a:cs typeface="Arial"/>
              </a:rPr>
              <a:t> </a:t>
            </a:r>
            <a:r>
              <a:rPr lang="lv-LV" sz="1500" b="0" i="0" u="none" strike="noStrike" kern="1200" cap="none" spc="0" baseline="0">
                <a:solidFill>
                  <a:srgbClr val="181716"/>
                </a:solidFill>
                <a:uFillTx/>
                <a:latin typeface="Arial"/>
                <a:cs typeface="Arial"/>
              </a:rPr>
              <a:t>galvenais  izaugsmes </a:t>
            </a:r>
            <a:r>
              <a:rPr lang="lv-LV" sz="1500" b="0" i="0" u="none" strike="noStrike" kern="1200" cap="none" spc="4" baseline="0">
                <a:solidFill>
                  <a:srgbClr val="181716"/>
                </a:solidFill>
                <a:uFillTx/>
                <a:latin typeface="Arial"/>
                <a:cs typeface="Arial"/>
              </a:rPr>
              <a:t>kavēklis </a:t>
            </a:r>
            <a:r>
              <a:rPr lang="lv-LV" sz="1500" b="0" i="0" u="none" strike="noStrike" kern="1200" cap="none" spc="-4" baseline="0">
                <a:solidFill>
                  <a:srgbClr val="181716"/>
                </a:solidFill>
                <a:uFillTx/>
                <a:latin typeface="Arial"/>
                <a:cs typeface="Arial"/>
              </a:rPr>
              <a:t>ir  </a:t>
            </a:r>
            <a:r>
              <a:rPr lang="lv-LV" sz="1500" b="0" i="0" u="none" strike="noStrike" kern="1200" cap="none" spc="0" baseline="0">
                <a:solidFill>
                  <a:srgbClr val="181716"/>
                </a:solidFill>
                <a:uFillTx/>
                <a:latin typeface="Arial"/>
                <a:cs typeface="Arial"/>
              </a:rPr>
              <a:t>darbaspēka</a:t>
            </a:r>
            <a:r>
              <a:rPr lang="lv-LV" sz="1500" b="0" i="0" u="none" strike="noStrike" kern="1200" cap="none" spc="-22" baseline="0">
                <a:solidFill>
                  <a:srgbClr val="181716"/>
                </a:solidFill>
                <a:uFillTx/>
                <a:latin typeface="Arial"/>
                <a:cs typeface="Arial"/>
              </a:rPr>
              <a:t> </a:t>
            </a:r>
            <a:r>
              <a:rPr lang="lv-LV" sz="1500" b="0" i="0" u="none" strike="noStrike" kern="1200" cap="none" spc="4" baseline="0">
                <a:solidFill>
                  <a:srgbClr val="181716"/>
                </a:solidFill>
                <a:uFillTx/>
                <a:latin typeface="Arial"/>
                <a:cs typeface="Arial"/>
              </a:rPr>
              <a:t>trūkums</a:t>
            </a:r>
            <a:endParaRPr lang="lv-LV" sz="1500" b="0" i="0" u="none" strike="noStrike" kern="1200" cap="none" spc="0" baseline="0">
              <a:solidFill>
                <a:srgbClr val="000000"/>
              </a:solidFill>
              <a:uFillTx/>
              <a:latin typeface="Arial"/>
              <a:cs typeface="Arial"/>
            </a:endParaRPr>
          </a:p>
        </p:txBody>
      </p:sp>
      <p:sp>
        <p:nvSpPr>
          <p:cNvPr id="8" name="object 8">
            <a:extLst>
              <a:ext uri="{FF2B5EF4-FFF2-40B4-BE49-F238E27FC236}">
                <a16:creationId xmlns:a16="http://schemas.microsoft.com/office/drawing/2014/main" xmlns="" id="{6BF3B48C-894C-4AC4-805A-46CDDAC89014}"/>
              </a:ext>
            </a:extLst>
          </p:cNvPr>
          <p:cNvSpPr txBox="1"/>
          <p:nvPr/>
        </p:nvSpPr>
        <p:spPr>
          <a:xfrm>
            <a:off x="9355720" y="4210199"/>
            <a:ext cx="1306997" cy="331918"/>
          </a:xfrm>
          <a:prstGeom prst="rect">
            <a:avLst/>
          </a:prstGeom>
          <a:noFill/>
          <a:ln cap="flat">
            <a:noFill/>
          </a:ln>
        </p:spPr>
        <p:txBody>
          <a:bodyPr vert="horz" wrap="square" lIns="0" tIns="12481" rIns="0" bIns="0" anchor="t" anchorCtr="0" compatLnSpc="1">
            <a:spAutoFit/>
          </a:bodyPr>
          <a:lstStyle/>
          <a:p>
            <a:pPr marL="9244" marR="0" lvl="0" indent="0" algn="l" defTabSz="914400" rtl="0" fontAlgn="auto" hangingPunct="1">
              <a:lnSpc>
                <a:spcPct val="100000"/>
              </a:lnSpc>
              <a:spcBef>
                <a:spcPts val="100"/>
              </a:spcBef>
              <a:spcAft>
                <a:spcPts val="0"/>
              </a:spcAft>
              <a:buNone/>
              <a:tabLst/>
              <a:defRPr sz="1800" b="0" i="0" u="none" strike="noStrike" kern="0" cap="none" spc="0" baseline="0">
                <a:solidFill>
                  <a:srgbClr val="000000"/>
                </a:solidFill>
                <a:uFillTx/>
              </a:defRPr>
            </a:pPr>
            <a:r>
              <a:rPr lang="lv-LV" sz="2075" b="1" i="0" u="none" strike="noStrike" kern="1200" cap="none" spc="11" baseline="0">
                <a:solidFill>
                  <a:srgbClr val="B3141F"/>
                </a:solidFill>
                <a:uFillTx/>
                <a:latin typeface="Arial"/>
                <a:cs typeface="Arial"/>
              </a:rPr>
              <a:t>Latvijā</a:t>
            </a:r>
            <a:endParaRPr lang="lv-LV" sz="2075" b="0" i="0" u="none" strike="noStrike" kern="1200" cap="none" spc="0" baseline="0">
              <a:solidFill>
                <a:srgbClr val="000000"/>
              </a:solidFill>
              <a:uFillTx/>
              <a:latin typeface="Arial"/>
              <a:cs typeface="Arial"/>
            </a:endParaRPr>
          </a:p>
        </p:txBody>
      </p:sp>
      <p:sp>
        <p:nvSpPr>
          <p:cNvPr id="9" name="object 9">
            <a:extLst>
              <a:ext uri="{FF2B5EF4-FFF2-40B4-BE49-F238E27FC236}">
                <a16:creationId xmlns:a16="http://schemas.microsoft.com/office/drawing/2014/main" xmlns="" id="{174E8E80-9BE1-4C96-8FC1-C434F95B5B09}"/>
              </a:ext>
            </a:extLst>
          </p:cNvPr>
          <p:cNvSpPr txBox="1"/>
          <p:nvPr/>
        </p:nvSpPr>
        <p:spPr>
          <a:xfrm>
            <a:off x="242919" y="3560545"/>
            <a:ext cx="2239493" cy="2050249"/>
          </a:xfrm>
          <a:prstGeom prst="rect">
            <a:avLst/>
          </a:prstGeom>
          <a:noFill/>
          <a:ln cap="flat">
            <a:noFill/>
          </a:ln>
        </p:spPr>
        <p:txBody>
          <a:bodyPr vert="horz" wrap="square" lIns="0" tIns="61923" rIns="0" bIns="0" anchor="t" anchorCtr="0" compatLnSpc="1">
            <a:spAutoFit/>
          </a:bodyPr>
          <a:lstStyle/>
          <a:p>
            <a:pPr marL="9244" marR="453332" lvl="0" indent="0" algn="l" defTabSz="914400" rtl="0" fontAlgn="auto" hangingPunct="1">
              <a:lnSpc>
                <a:spcPts val="2105"/>
              </a:lnSpc>
              <a:spcBef>
                <a:spcPts val="490"/>
              </a:spcBef>
              <a:spcAft>
                <a:spcPts val="0"/>
              </a:spcAft>
              <a:buNone/>
              <a:tabLst/>
              <a:defRPr sz="1800" b="0" i="0" u="none" strike="noStrike" kern="0" cap="none" spc="0" baseline="0">
                <a:solidFill>
                  <a:srgbClr val="000000"/>
                </a:solidFill>
                <a:uFillTx/>
              </a:defRPr>
            </a:pPr>
            <a:r>
              <a:rPr lang="lv-LV" sz="1500" b="1" i="0" u="none" strike="noStrike" kern="1200" cap="none" spc="11" baseline="0">
                <a:solidFill>
                  <a:srgbClr val="F39100"/>
                </a:solidFill>
                <a:uFillTx/>
                <a:latin typeface="Arial"/>
                <a:cs typeface="Arial"/>
              </a:rPr>
              <a:t>Darbaspēka  pieprasījums  </a:t>
            </a:r>
            <a:r>
              <a:rPr lang="lv-LV" sz="1500" b="1" i="0" u="none" strike="noStrike" kern="1200" cap="none" spc="14" baseline="0">
                <a:solidFill>
                  <a:srgbClr val="F39100"/>
                </a:solidFill>
                <a:uFillTx/>
                <a:latin typeface="Arial"/>
                <a:cs typeface="Arial"/>
              </a:rPr>
              <a:t>VS</a:t>
            </a:r>
            <a:r>
              <a:rPr lang="lv-LV" sz="1500" b="1" i="0" u="none" strike="noStrike" kern="1200" cap="none" spc="-25" baseline="0">
                <a:solidFill>
                  <a:srgbClr val="F39100"/>
                </a:solidFill>
                <a:uFillTx/>
                <a:latin typeface="Arial"/>
                <a:cs typeface="Arial"/>
              </a:rPr>
              <a:t> </a:t>
            </a:r>
            <a:r>
              <a:rPr lang="lv-LV" sz="1500" b="1" i="0" u="none" strike="noStrike" kern="1200" cap="none" spc="11" baseline="0">
                <a:solidFill>
                  <a:srgbClr val="F39100"/>
                </a:solidFill>
                <a:uFillTx/>
                <a:latin typeface="Arial"/>
                <a:cs typeface="Arial"/>
              </a:rPr>
              <a:t>piedāvājums</a:t>
            </a:r>
            <a:endParaRPr lang="lv-LV" sz="1500" b="0" i="0" u="none" strike="noStrike" kern="1200" cap="none" spc="0" baseline="0">
              <a:solidFill>
                <a:srgbClr val="000000"/>
              </a:solidFill>
              <a:uFillTx/>
              <a:latin typeface="Arial"/>
              <a:cs typeface="Arial"/>
            </a:endParaRPr>
          </a:p>
          <a:p>
            <a:pPr marL="17556" marR="3694" lvl="0" indent="0" algn="l" defTabSz="914400" rtl="0" fontAlgn="auto" hangingPunct="1">
              <a:lnSpc>
                <a:spcPts val="1500"/>
              </a:lnSpc>
              <a:spcBef>
                <a:spcPts val="1650"/>
              </a:spcBef>
              <a:spcAft>
                <a:spcPts val="0"/>
              </a:spcAft>
              <a:buNone/>
              <a:tabLst/>
              <a:defRPr sz="1800" b="0" i="0" u="none" strike="noStrike" kern="0" cap="none" spc="0" baseline="0">
                <a:solidFill>
                  <a:srgbClr val="000000"/>
                </a:solidFill>
                <a:uFillTx/>
              </a:defRPr>
            </a:pPr>
            <a:r>
              <a:rPr lang="lv-LV" sz="1500" b="0" i="0" u="none" strike="noStrike" kern="1200" cap="none" spc="4" baseline="0">
                <a:solidFill>
                  <a:srgbClr val="181716"/>
                </a:solidFill>
                <a:uFillTx/>
                <a:latin typeface="Arial"/>
                <a:cs typeface="Arial"/>
              </a:rPr>
              <a:t>IKT </a:t>
            </a:r>
            <a:r>
              <a:rPr lang="lv-LV" sz="1500" b="0" i="0" u="none" strike="noStrike" kern="1200" cap="none" spc="0" baseline="0">
                <a:solidFill>
                  <a:srgbClr val="181716"/>
                </a:solidFill>
                <a:uFillTx/>
                <a:latin typeface="Arial"/>
                <a:cs typeface="Arial"/>
              </a:rPr>
              <a:t>speciālistu pieprasījums  un piedāvājums</a:t>
            </a:r>
            <a:r>
              <a:rPr lang="lv-LV" sz="1500" b="0" i="0" u="none" strike="noStrike" kern="1200" cap="none" spc="-51" baseline="0">
                <a:solidFill>
                  <a:srgbClr val="181716"/>
                </a:solidFill>
                <a:uFillTx/>
                <a:latin typeface="Arial"/>
                <a:cs typeface="Arial"/>
              </a:rPr>
              <a:t> </a:t>
            </a:r>
            <a:r>
              <a:rPr lang="lv-LV" sz="1500" b="0" i="0" u="none" strike="noStrike" kern="1200" cap="none" spc="4" baseline="0">
                <a:solidFill>
                  <a:srgbClr val="181716"/>
                </a:solidFill>
                <a:uFillTx/>
                <a:latin typeface="Arial"/>
                <a:cs typeface="Arial"/>
              </a:rPr>
              <a:t>(Ekonomikas  </a:t>
            </a:r>
            <a:r>
              <a:rPr lang="lv-LV" sz="1492" b="0" i="0" u="none" strike="noStrike" kern="1200" cap="none" spc="0" baseline="0">
                <a:solidFill>
                  <a:srgbClr val="181716"/>
                </a:solidFill>
                <a:uFillTx/>
                <a:latin typeface="Arial"/>
                <a:cs typeface="Arial"/>
              </a:rPr>
              <a:t>ministrijas</a:t>
            </a:r>
            <a:r>
              <a:rPr lang="lv-LV" sz="1492" b="0" i="0" u="none" strike="noStrike" kern="1200" cap="none" spc="-4" baseline="0">
                <a:solidFill>
                  <a:srgbClr val="181716"/>
                </a:solidFill>
                <a:uFillTx/>
                <a:latin typeface="Arial"/>
                <a:cs typeface="Arial"/>
              </a:rPr>
              <a:t> dati)</a:t>
            </a:r>
            <a:endParaRPr lang="lv-LV" sz="1492" b="0" i="0" u="none" strike="noStrike" kern="1200" cap="none" spc="0" baseline="0">
              <a:solidFill>
                <a:srgbClr val="000000"/>
              </a:solidFill>
              <a:uFillTx/>
              <a:latin typeface="Arial"/>
              <a:cs typeface="Arial"/>
            </a:endParaRPr>
          </a:p>
        </p:txBody>
      </p:sp>
      <p:sp>
        <p:nvSpPr>
          <p:cNvPr id="10" name="object 10">
            <a:extLst>
              <a:ext uri="{FF2B5EF4-FFF2-40B4-BE49-F238E27FC236}">
                <a16:creationId xmlns:a16="http://schemas.microsoft.com/office/drawing/2014/main" xmlns="" id="{866025F2-C218-47B2-89D1-705D257C45B6}"/>
              </a:ext>
            </a:extLst>
          </p:cNvPr>
          <p:cNvSpPr/>
          <p:nvPr/>
        </p:nvSpPr>
        <p:spPr>
          <a:xfrm>
            <a:off x="6142143" y="5239694"/>
            <a:ext cx="318211" cy="408736"/>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310" b="0" i="0" u="none" strike="noStrike" kern="1200" cap="none" spc="0" baseline="0">
              <a:solidFill>
                <a:srgbClr val="000000"/>
              </a:solidFill>
              <a:uFillTx/>
              <a:latin typeface="Tw Cen MT"/>
            </a:endParaRPr>
          </a:p>
        </p:txBody>
      </p:sp>
      <p:sp>
        <p:nvSpPr>
          <p:cNvPr id="11" name="object 11">
            <a:extLst>
              <a:ext uri="{FF2B5EF4-FFF2-40B4-BE49-F238E27FC236}">
                <a16:creationId xmlns:a16="http://schemas.microsoft.com/office/drawing/2014/main" xmlns="" id="{AAF79512-DECD-4045-A09C-FF90F871684A}"/>
              </a:ext>
            </a:extLst>
          </p:cNvPr>
          <p:cNvSpPr/>
          <p:nvPr/>
        </p:nvSpPr>
        <p:spPr>
          <a:xfrm>
            <a:off x="6193322" y="5756358"/>
            <a:ext cx="315468" cy="408736"/>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310" b="0" i="0" u="none" strike="noStrike" kern="1200" cap="none" spc="0" baseline="0">
              <a:solidFill>
                <a:srgbClr val="000000"/>
              </a:solidFill>
              <a:uFillTx/>
              <a:latin typeface="Tw Cen MT"/>
            </a:endParaRPr>
          </a:p>
        </p:txBody>
      </p:sp>
      <p:sp>
        <p:nvSpPr>
          <p:cNvPr id="12" name="object 12">
            <a:extLst>
              <a:ext uri="{FF2B5EF4-FFF2-40B4-BE49-F238E27FC236}">
                <a16:creationId xmlns:a16="http://schemas.microsoft.com/office/drawing/2014/main" xmlns="" id="{8DB0796D-A521-46CB-9BAD-DFE79A232125}"/>
              </a:ext>
            </a:extLst>
          </p:cNvPr>
          <p:cNvSpPr txBox="1"/>
          <p:nvPr/>
        </p:nvSpPr>
        <p:spPr>
          <a:xfrm>
            <a:off x="6624818" y="5313331"/>
            <a:ext cx="1362757" cy="710196"/>
          </a:xfrm>
          <a:prstGeom prst="rect">
            <a:avLst/>
          </a:prstGeom>
          <a:noFill/>
          <a:ln cap="flat">
            <a:noFill/>
          </a:ln>
        </p:spPr>
        <p:txBody>
          <a:bodyPr vert="horz" wrap="square" lIns="0" tIns="10168" rIns="0" bIns="0" anchor="t" anchorCtr="0" compatLnSpc="1">
            <a:spAutoFit/>
          </a:bodyPr>
          <a:lstStyle/>
          <a:p>
            <a:pPr marL="9244" marR="0" lvl="0" indent="0" algn="l" defTabSz="914400" rtl="0" fontAlgn="auto" hangingPunct="1">
              <a:lnSpc>
                <a:spcPct val="100000"/>
              </a:lnSpc>
              <a:spcBef>
                <a:spcPts val="80"/>
              </a:spcBef>
              <a:spcAft>
                <a:spcPts val="0"/>
              </a:spcAft>
              <a:buNone/>
              <a:tabLst/>
              <a:defRPr sz="1800" b="0" i="0" u="none" strike="noStrike" kern="0" cap="none" spc="0" baseline="0">
                <a:solidFill>
                  <a:srgbClr val="000000"/>
                </a:solidFill>
                <a:uFillTx/>
              </a:defRPr>
            </a:pPr>
            <a:r>
              <a:rPr lang="lv-LV" sz="1492" b="0" i="0" u="none" strike="noStrike" kern="1200" cap="none" spc="4" baseline="0">
                <a:solidFill>
                  <a:srgbClr val="3CAC75"/>
                </a:solidFill>
                <a:uFillTx/>
                <a:latin typeface="Arial"/>
                <a:cs typeface="Arial"/>
              </a:rPr>
              <a:t>Prognozētais</a:t>
            </a:r>
            <a:endParaRPr lang="lv-LV" sz="1492" b="0" i="0" u="none" strike="noStrike" kern="1200" cap="none" spc="0" baseline="0">
              <a:solidFill>
                <a:srgbClr val="000000"/>
              </a:solidFill>
              <a:uFillTx/>
              <a:latin typeface="Arial"/>
              <a:cs typeface="Arial"/>
            </a:endParaRPr>
          </a:p>
          <a:p>
            <a:pPr marL="0" marR="0" lvl="0" indent="0" algn="l" defTabSz="914400" rtl="0" fontAlgn="auto" hangingPunct="1">
              <a:lnSpc>
                <a:spcPct val="100000"/>
              </a:lnSpc>
              <a:spcBef>
                <a:spcPts val="5"/>
              </a:spcBef>
              <a:spcAft>
                <a:spcPts val="0"/>
              </a:spcAft>
              <a:buNone/>
              <a:tabLst/>
              <a:defRPr sz="1800" b="0" i="0" u="none" strike="noStrike" kern="0" cap="none" spc="0" baseline="0">
                <a:solidFill>
                  <a:srgbClr val="000000"/>
                </a:solidFill>
                <a:uFillTx/>
              </a:defRPr>
            </a:pPr>
            <a:endParaRPr lang="lv-LV" sz="1564" b="0" i="0" u="none" strike="noStrike" kern="1200" cap="none" spc="0" baseline="0">
              <a:solidFill>
                <a:srgbClr val="000000"/>
              </a:solidFill>
              <a:uFillTx/>
              <a:latin typeface="Times New Roman"/>
              <a:cs typeface="Times New Roman"/>
            </a:endParaRPr>
          </a:p>
          <a:p>
            <a:pPr marL="9244"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492" b="0" i="0" u="none" strike="noStrike" kern="1200" cap="none" spc="0" baseline="0">
                <a:solidFill>
                  <a:srgbClr val="D8650B"/>
                </a:solidFill>
                <a:uFillTx/>
                <a:latin typeface="Arial"/>
                <a:cs typeface="Arial"/>
              </a:rPr>
              <a:t>Nepieciešamais</a:t>
            </a:r>
            <a:endParaRPr lang="lv-LV" sz="1492" b="0" i="0" u="none" strike="noStrike" kern="1200" cap="none" spc="0" baseline="0">
              <a:solidFill>
                <a:srgbClr val="000000"/>
              </a:solidFill>
              <a:uFillTx/>
              <a:latin typeface="Arial"/>
              <a:cs typeface="Arial"/>
            </a:endParaRPr>
          </a:p>
        </p:txBody>
      </p:sp>
      <p:sp>
        <p:nvSpPr>
          <p:cNvPr id="13" name="object 13">
            <a:extLst>
              <a:ext uri="{FF2B5EF4-FFF2-40B4-BE49-F238E27FC236}">
                <a16:creationId xmlns:a16="http://schemas.microsoft.com/office/drawing/2014/main" xmlns="" id="{C35B573C-49F6-474B-AA9B-CFC95F001647}"/>
              </a:ext>
            </a:extLst>
          </p:cNvPr>
          <p:cNvSpPr txBox="1"/>
          <p:nvPr/>
        </p:nvSpPr>
        <p:spPr>
          <a:xfrm>
            <a:off x="9314407" y="1774210"/>
            <a:ext cx="2318790" cy="1407782"/>
          </a:xfrm>
          <a:prstGeom prst="rect">
            <a:avLst/>
          </a:prstGeom>
          <a:noFill/>
          <a:ln cap="flat">
            <a:noFill/>
          </a:ln>
        </p:spPr>
        <p:txBody>
          <a:bodyPr vert="horz" wrap="square" lIns="0" tIns="87343" rIns="0" bIns="0" anchor="t" anchorCtr="0" compatLnSpc="1">
            <a:spAutoFit/>
          </a:bodyPr>
          <a:lstStyle/>
          <a:p>
            <a:pPr marL="30495" marR="0" lvl="0" indent="0" algn="l" defTabSz="914400" rtl="0" fontAlgn="auto" hangingPunct="1">
              <a:lnSpc>
                <a:spcPct val="100000"/>
              </a:lnSpc>
              <a:spcBef>
                <a:spcPts val="690"/>
              </a:spcBef>
              <a:spcAft>
                <a:spcPts val="0"/>
              </a:spcAft>
              <a:buNone/>
              <a:tabLst/>
              <a:defRPr sz="1800" b="0" i="0" u="none" strike="noStrike" kern="0" cap="none" spc="0" baseline="0">
                <a:solidFill>
                  <a:srgbClr val="000000"/>
                </a:solidFill>
                <a:uFillTx/>
              </a:defRPr>
            </a:pPr>
            <a:r>
              <a:rPr lang="lv-LV" sz="2075" b="1" i="0" u="none" strike="noStrike" kern="1200" cap="none" spc="14" baseline="0">
                <a:solidFill>
                  <a:srgbClr val="1770B8"/>
                </a:solidFill>
                <a:uFillTx/>
                <a:latin typeface="Arial"/>
                <a:cs typeface="Arial"/>
              </a:rPr>
              <a:t>ES</a:t>
            </a:r>
            <a:endParaRPr lang="lv-LV" sz="2075" b="0" i="0" u="none" strike="noStrike" kern="1200" cap="none" spc="0" baseline="0">
              <a:solidFill>
                <a:srgbClr val="000000"/>
              </a:solidFill>
              <a:uFillTx/>
              <a:latin typeface="Arial"/>
              <a:cs typeface="Arial"/>
            </a:endParaRPr>
          </a:p>
          <a:p>
            <a:pPr marL="9244" marR="0" lvl="0" indent="0" algn="l" defTabSz="914400" rtl="0" fontAlgn="auto" hangingPunct="1">
              <a:lnSpc>
                <a:spcPts val="3660"/>
              </a:lnSpc>
              <a:spcBef>
                <a:spcPts val="910"/>
              </a:spcBef>
              <a:spcAft>
                <a:spcPts val="0"/>
              </a:spcAft>
              <a:buNone/>
              <a:tabLst/>
              <a:defRPr sz="1800" b="0" i="0" u="none" strike="noStrike" kern="0" cap="none" spc="0" baseline="0">
                <a:solidFill>
                  <a:srgbClr val="000000"/>
                </a:solidFill>
                <a:uFillTx/>
              </a:defRPr>
            </a:pPr>
            <a:r>
              <a:rPr lang="lv-LV" sz="3165" b="1" i="0" u="none" strike="noStrike" kern="1200" cap="none" spc="4" baseline="0">
                <a:solidFill>
                  <a:srgbClr val="1770B8"/>
                </a:solidFill>
                <a:uFillTx/>
                <a:latin typeface="Arial"/>
                <a:cs typeface="Arial"/>
              </a:rPr>
              <a:t>500</a:t>
            </a:r>
            <a:r>
              <a:rPr lang="lv-LV" sz="3165" b="1" i="0" u="none" strike="noStrike" kern="1200" cap="none" spc="-14" baseline="0">
                <a:solidFill>
                  <a:srgbClr val="1770B8"/>
                </a:solidFill>
                <a:uFillTx/>
                <a:latin typeface="Arial"/>
                <a:cs typeface="Arial"/>
              </a:rPr>
              <a:t> </a:t>
            </a:r>
            <a:r>
              <a:rPr lang="lv-LV" sz="3165" b="1" i="0" u="none" strike="noStrike" kern="1200" cap="none" spc="4" baseline="0">
                <a:solidFill>
                  <a:srgbClr val="1770B8"/>
                </a:solidFill>
                <a:uFillTx/>
                <a:latin typeface="Arial"/>
                <a:cs typeface="Arial"/>
              </a:rPr>
              <a:t>000</a:t>
            </a:r>
            <a:endParaRPr lang="lv-LV" sz="3165" b="0" i="0" u="none" strike="noStrike" kern="1200" cap="none" spc="0" baseline="0">
              <a:solidFill>
                <a:srgbClr val="000000"/>
              </a:solidFill>
              <a:uFillTx/>
              <a:latin typeface="Arial"/>
              <a:cs typeface="Arial"/>
            </a:endParaRPr>
          </a:p>
          <a:p>
            <a:pPr marL="31427" marR="3694" lvl="0" indent="0" algn="l" defTabSz="914400" rtl="0" fontAlgn="auto" hangingPunct="1">
              <a:lnSpc>
                <a:spcPts val="1500"/>
              </a:lnSpc>
              <a:spcBef>
                <a:spcPts val="155"/>
              </a:spcBef>
              <a:spcAft>
                <a:spcPts val="0"/>
              </a:spcAft>
              <a:buNone/>
              <a:tabLst/>
              <a:defRPr sz="1800" b="0" i="0" u="none" strike="noStrike" kern="0" cap="none" spc="0" baseline="0">
                <a:solidFill>
                  <a:srgbClr val="000000"/>
                </a:solidFill>
                <a:uFillTx/>
              </a:defRPr>
            </a:pPr>
            <a:r>
              <a:rPr lang="lv-LV" sz="1492" b="0" i="0" u="none" strike="noStrike" kern="1200" cap="none" spc="4" baseline="0">
                <a:solidFill>
                  <a:srgbClr val="181716"/>
                </a:solidFill>
                <a:uFillTx/>
                <a:latin typeface="Arial"/>
                <a:cs typeface="Arial"/>
              </a:rPr>
              <a:t>IKT </a:t>
            </a:r>
            <a:r>
              <a:rPr lang="lv-LV" sz="1492" b="0" i="0" u="none" strike="noStrike" kern="1200" cap="none" spc="0" baseline="0">
                <a:solidFill>
                  <a:srgbClr val="181716"/>
                </a:solidFill>
                <a:uFillTx/>
                <a:latin typeface="Arial"/>
                <a:cs typeface="Arial"/>
              </a:rPr>
              <a:t>speciālistu</a:t>
            </a:r>
            <a:r>
              <a:rPr lang="lv-LV" sz="1492" b="0" i="0" u="none" strike="noStrike" kern="1200" cap="none" spc="-36" baseline="0">
                <a:solidFill>
                  <a:srgbClr val="181716"/>
                </a:solidFill>
                <a:uFillTx/>
                <a:latin typeface="Arial"/>
                <a:cs typeface="Arial"/>
              </a:rPr>
              <a:t> </a:t>
            </a:r>
            <a:r>
              <a:rPr lang="lv-LV" sz="1492" b="0" i="0" u="none" strike="noStrike" kern="1200" cap="none" spc="-4" baseline="0">
                <a:solidFill>
                  <a:srgbClr val="181716"/>
                </a:solidFill>
                <a:uFillTx/>
                <a:latin typeface="Arial"/>
                <a:cs typeface="Arial"/>
              </a:rPr>
              <a:t>pietrūks  </a:t>
            </a:r>
            <a:r>
              <a:rPr lang="lv-LV" sz="1492" b="0" i="0" u="none" strike="noStrike" kern="1200" cap="none" spc="0" baseline="0">
                <a:solidFill>
                  <a:srgbClr val="181716"/>
                </a:solidFill>
                <a:uFillTx/>
                <a:latin typeface="Arial"/>
                <a:cs typeface="Arial"/>
              </a:rPr>
              <a:t>2020.gadā</a:t>
            </a:r>
            <a:endParaRPr lang="lv-LV" sz="1492" b="0" i="0" u="none" strike="noStrike" kern="1200" cap="none" spc="0" baseline="0">
              <a:solidFill>
                <a:srgbClr val="000000"/>
              </a:solidFill>
              <a:uFillTx/>
              <a:latin typeface="Arial"/>
              <a:cs typeface="Arial"/>
            </a:endParaRPr>
          </a:p>
        </p:txBody>
      </p:sp>
      <p:sp>
        <p:nvSpPr>
          <p:cNvPr id="14" name="object 14">
            <a:extLst>
              <a:ext uri="{FF2B5EF4-FFF2-40B4-BE49-F238E27FC236}">
                <a16:creationId xmlns:a16="http://schemas.microsoft.com/office/drawing/2014/main" xmlns="" id="{1340CC0E-E5CE-4001-95BE-B9F46FBBAAD1}"/>
              </a:ext>
            </a:extLst>
          </p:cNvPr>
          <p:cNvSpPr txBox="1"/>
          <p:nvPr/>
        </p:nvSpPr>
        <p:spPr>
          <a:xfrm>
            <a:off x="9355720" y="4655631"/>
            <a:ext cx="1465582" cy="1088419"/>
          </a:xfrm>
          <a:prstGeom prst="rect">
            <a:avLst/>
          </a:prstGeom>
          <a:noFill/>
          <a:ln cap="flat">
            <a:noFill/>
          </a:ln>
        </p:spPr>
        <p:txBody>
          <a:bodyPr vert="horz" wrap="square" lIns="0" tIns="11091" rIns="0" bIns="0" anchor="t" anchorCtr="0" compatLnSpc="1">
            <a:spAutoFit/>
          </a:bodyPr>
          <a:lstStyle/>
          <a:p>
            <a:pPr marL="9244" marR="0" lvl="0" indent="0" algn="l" defTabSz="914400" rtl="0" fontAlgn="auto" hangingPunct="1">
              <a:lnSpc>
                <a:spcPts val="3670"/>
              </a:lnSpc>
              <a:spcBef>
                <a:spcPts val="85"/>
              </a:spcBef>
              <a:spcAft>
                <a:spcPts val="0"/>
              </a:spcAft>
              <a:buNone/>
              <a:tabLst/>
              <a:defRPr sz="1800" b="0" i="0" u="none" strike="noStrike" kern="0" cap="none" spc="0" baseline="0">
                <a:solidFill>
                  <a:srgbClr val="000000"/>
                </a:solidFill>
                <a:uFillTx/>
              </a:defRPr>
            </a:pPr>
            <a:r>
              <a:rPr lang="lv-LV" sz="3165" b="1" i="0" u="none" strike="noStrike" kern="1200" cap="none" spc="7" baseline="0">
                <a:solidFill>
                  <a:srgbClr val="B3141F"/>
                </a:solidFill>
                <a:uFillTx/>
                <a:latin typeface="Arial"/>
                <a:cs typeface="Arial"/>
              </a:rPr>
              <a:t>3</a:t>
            </a:r>
            <a:r>
              <a:rPr lang="lv-LV" sz="3165" b="1" i="0" u="none" strike="noStrike" kern="1200" cap="none" spc="-7" baseline="0">
                <a:solidFill>
                  <a:srgbClr val="B3141F"/>
                </a:solidFill>
                <a:uFillTx/>
                <a:latin typeface="Arial"/>
                <a:cs typeface="Arial"/>
              </a:rPr>
              <a:t> </a:t>
            </a:r>
            <a:r>
              <a:rPr lang="lv-LV" sz="3165" b="1" i="0" u="none" strike="noStrike" kern="1200" cap="none" spc="4" baseline="0">
                <a:solidFill>
                  <a:srgbClr val="B3141F"/>
                </a:solidFill>
                <a:uFillTx/>
                <a:latin typeface="Arial"/>
                <a:cs typeface="Arial"/>
              </a:rPr>
              <a:t>000</a:t>
            </a:r>
            <a:endParaRPr lang="lv-LV" sz="3165" b="0" i="0" u="none" strike="noStrike" kern="1200" cap="none" spc="0" baseline="0">
              <a:solidFill>
                <a:srgbClr val="000000"/>
              </a:solidFill>
              <a:uFillTx/>
              <a:latin typeface="Arial"/>
              <a:cs typeface="Arial"/>
            </a:endParaRPr>
          </a:p>
          <a:p>
            <a:pPr marL="30961" marR="3694" lvl="0" indent="0" algn="l" defTabSz="914400" rtl="0" fontAlgn="auto" hangingPunct="1">
              <a:lnSpc>
                <a:spcPts val="1500"/>
              </a:lnSpc>
              <a:spcBef>
                <a:spcPts val="165"/>
              </a:spcBef>
              <a:spcAft>
                <a:spcPts val="0"/>
              </a:spcAft>
              <a:buNone/>
              <a:tabLst/>
              <a:defRPr sz="1800" b="0" i="0" u="none" strike="noStrike" kern="0" cap="none" spc="0" baseline="0">
                <a:solidFill>
                  <a:srgbClr val="000000"/>
                </a:solidFill>
                <a:uFillTx/>
              </a:defRPr>
            </a:pPr>
            <a:r>
              <a:rPr lang="lv-LV" sz="1492" b="0" i="0" u="none" strike="noStrike" kern="1200" cap="none" spc="4" baseline="0">
                <a:solidFill>
                  <a:srgbClr val="181716"/>
                </a:solidFill>
                <a:uFillTx/>
                <a:latin typeface="Arial"/>
                <a:cs typeface="Arial"/>
              </a:rPr>
              <a:t>IKT </a:t>
            </a:r>
            <a:r>
              <a:rPr lang="lv-LV" sz="1492" b="0" i="0" u="none" strike="noStrike" kern="1200" cap="none" spc="0" baseline="0">
                <a:solidFill>
                  <a:srgbClr val="181716"/>
                </a:solidFill>
                <a:uFillTx/>
                <a:latin typeface="Arial"/>
                <a:cs typeface="Arial"/>
              </a:rPr>
              <a:t>speciālistu </a:t>
            </a:r>
            <a:r>
              <a:rPr lang="lv-LV" sz="1492" b="0" i="0" u="none" strike="noStrike" kern="1200" cap="none" spc="-4" baseline="0">
                <a:solidFill>
                  <a:srgbClr val="181716"/>
                </a:solidFill>
                <a:uFillTx/>
                <a:latin typeface="Arial"/>
                <a:cs typeface="Arial"/>
              </a:rPr>
              <a:t>pietrūks  </a:t>
            </a:r>
            <a:r>
              <a:rPr lang="lv-LV" sz="1492" b="0" i="0" u="none" strike="noStrike" kern="1200" cap="none" spc="0" baseline="0">
                <a:solidFill>
                  <a:srgbClr val="181716"/>
                </a:solidFill>
                <a:uFillTx/>
                <a:latin typeface="Arial"/>
                <a:cs typeface="Arial"/>
              </a:rPr>
              <a:t>2022.gadā</a:t>
            </a:r>
            <a:endParaRPr lang="lv-LV" sz="1492" b="0" i="0" u="none" strike="noStrike" kern="1200" cap="none" spc="0" baseline="0">
              <a:solidFill>
                <a:srgbClr val="000000"/>
              </a:solidFill>
              <a:uFillTx/>
              <a:latin typeface="Arial"/>
              <a:cs typeface="Arial"/>
            </a:endParaRPr>
          </a:p>
        </p:txBody>
      </p:sp>
      <p:sp>
        <p:nvSpPr>
          <p:cNvPr id="15" name="TextBox 22">
            <a:extLst>
              <a:ext uri="{FF2B5EF4-FFF2-40B4-BE49-F238E27FC236}">
                <a16:creationId xmlns:a16="http://schemas.microsoft.com/office/drawing/2014/main" xmlns="" id="{1A29A7CB-C968-4C7C-A8D0-04AC14C282ED}"/>
              </a:ext>
            </a:extLst>
          </p:cNvPr>
          <p:cNvSpPr txBox="1"/>
          <p:nvPr/>
        </p:nvSpPr>
        <p:spPr>
          <a:xfrm>
            <a:off x="3850547" y="4649275"/>
            <a:ext cx="155722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000000"/>
                </a:solidFill>
                <a:uFillTx/>
                <a:latin typeface="Arial" pitchFamily="34"/>
                <a:cs typeface="Arial" pitchFamily="34"/>
              </a:rPr>
              <a:t>Datorzinātnes un datorlietošana </a:t>
            </a:r>
          </a:p>
        </p:txBody>
      </p:sp>
      <p:sp>
        <p:nvSpPr>
          <p:cNvPr id="16" name="TextBox 23">
            <a:extLst>
              <a:ext uri="{FF2B5EF4-FFF2-40B4-BE49-F238E27FC236}">
                <a16:creationId xmlns:a16="http://schemas.microsoft.com/office/drawing/2014/main" xmlns="" id="{58236E80-4F2B-4602-B7ED-A44534C5EF37}"/>
              </a:ext>
            </a:extLst>
          </p:cNvPr>
          <p:cNvSpPr txBox="1"/>
          <p:nvPr/>
        </p:nvSpPr>
        <p:spPr>
          <a:xfrm>
            <a:off x="6500890" y="4649275"/>
            <a:ext cx="1995851"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200" b="0" i="0" u="none" strike="noStrike" kern="1200" cap="none" spc="0" baseline="0">
                <a:solidFill>
                  <a:srgbClr val="000000"/>
                </a:solidFill>
                <a:uFillTx/>
                <a:latin typeface="Arial" pitchFamily="34"/>
                <a:cs typeface="Arial" pitchFamily="34"/>
              </a:rPr>
              <a:t>Elektronika un automātika </a:t>
            </a:r>
          </a:p>
        </p:txBody>
      </p:sp>
      <p:cxnSp>
        <p:nvCxnSpPr>
          <p:cNvPr id="17" name="Straight Connector 27">
            <a:extLst>
              <a:ext uri="{FF2B5EF4-FFF2-40B4-BE49-F238E27FC236}">
                <a16:creationId xmlns:a16="http://schemas.microsoft.com/office/drawing/2014/main" xmlns="" id="{CB4679EB-B62C-4208-A432-9AD8D472AC6F}"/>
              </a:ext>
            </a:extLst>
          </p:cNvPr>
          <p:cNvCxnSpPr/>
          <p:nvPr/>
        </p:nvCxnSpPr>
        <p:spPr>
          <a:xfrm flipV="1">
            <a:off x="8482705" y="2136934"/>
            <a:ext cx="766185" cy="268587"/>
          </a:xfrm>
          <a:prstGeom prst="straightConnector1">
            <a:avLst/>
          </a:prstGeom>
          <a:noFill/>
          <a:ln w="6345" cap="flat">
            <a:solidFill>
              <a:srgbClr val="4472C4"/>
            </a:solidFill>
            <a:prstDash val="solid"/>
            <a:miter/>
          </a:ln>
        </p:spPr>
      </p:cxnSp>
      <p:cxnSp>
        <p:nvCxnSpPr>
          <p:cNvPr id="18" name="Straight Connector 31">
            <a:extLst>
              <a:ext uri="{FF2B5EF4-FFF2-40B4-BE49-F238E27FC236}">
                <a16:creationId xmlns:a16="http://schemas.microsoft.com/office/drawing/2014/main" xmlns="" id="{5C5A6EFF-671F-4202-A654-304AFC98AFE0}"/>
              </a:ext>
            </a:extLst>
          </p:cNvPr>
          <p:cNvCxnSpPr/>
          <p:nvPr/>
        </p:nvCxnSpPr>
        <p:spPr>
          <a:xfrm>
            <a:off x="7716521" y="4154329"/>
            <a:ext cx="1532369" cy="679591"/>
          </a:xfrm>
          <a:prstGeom prst="straightConnector1">
            <a:avLst/>
          </a:prstGeom>
          <a:noFill/>
          <a:ln w="6345" cap="flat">
            <a:solidFill>
              <a:srgbClr val="FF0000"/>
            </a:solidFill>
            <a:prstDash val="solid"/>
            <a:miter/>
          </a:ln>
        </p:spPr>
      </p:cxnSp>
      <p:cxnSp>
        <p:nvCxnSpPr>
          <p:cNvPr id="19" name="Straight Connector 45">
            <a:extLst>
              <a:ext uri="{FF2B5EF4-FFF2-40B4-BE49-F238E27FC236}">
                <a16:creationId xmlns:a16="http://schemas.microsoft.com/office/drawing/2014/main" xmlns="" id="{EE045601-B36E-4181-A9D8-BACA5C91D65C}"/>
              </a:ext>
            </a:extLst>
          </p:cNvPr>
          <p:cNvCxnSpPr/>
          <p:nvPr/>
        </p:nvCxnSpPr>
        <p:spPr>
          <a:xfrm flipH="1">
            <a:off x="1535177" y="4154329"/>
            <a:ext cx="2468559" cy="174696"/>
          </a:xfrm>
          <a:prstGeom prst="straightConnector1">
            <a:avLst/>
          </a:prstGeom>
          <a:noFill/>
          <a:ln w="6345" cap="flat">
            <a:solidFill>
              <a:srgbClr val="ED7D31"/>
            </a:solidFill>
            <a:prstDash val="solid"/>
            <a:miter/>
          </a:ln>
        </p:spPr>
      </p:cxnSp>
      <p:cxnSp>
        <p:nvCxnSpPr>
          <p:cNvPr id="20" name="Straight Connector 52">
            <a:extLst>
              <a:ext uri="{FF2B5EF4-FFF2-40B4-BE49-F238E27FC236}">
                <a16:creationId xmlns:a16="http://schemas.microsoft.com/office/drawing/2014/main" xmlns="" id="{360C3132-9651-424C-84B4-F0E7CAF6E7D0}"/>
              </a:ext>
            </a:extLst>
          </p:cNvPr>
          <p:cNvCxnSpPr/>
          <p:nvPr/>
        </p:nvCxnSpPr>
        <p:spPr>
          <a:xfrm>
            <a:off x="1903552" y="1890586"/>
            <a:ext cx="1946995" cy="380637"/>
          </a:xfrm>
          <a:prstGeom prst="straightConnector1">
            <a:avLst/>
          </a:prstGeom>
          <a:noFill/>
          <a:ln w="6345" cap="flat">
            <a:solidFill>
              <a:srgbClr val="ED7D31"/>
            </a:solidFill>
            <a:prstDash val="solid"/>
            <a:miter/>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xmlns="" id="{1B209569-828E-4506-AD96-9C2CEE1CB8D9}"/>
              </a:ext>
            </a:extLst>
          </p:cNvPr>
          <p:cNvSpPr/>
          <p:nvPr/>
        </p:nvSpPr>
        <p:spPr>
          <a:xfrm>
            <a:off x="5739332" y="6347975"/>
            <a:ext cx="3400306" cy="45720"/>
          </a:xfrm>
          <a:custGeom>
            <a:avLst/>
            <a:gdLst>
              <a:gd name="f0" fmla="val w"/>
              <a:gd name="f1" fmla="val h"/>
              <a:gd name="f2" fmla="val 0"/>
              <a:gd name="f3" fmla="val 3400308"/>
              <a:gd name="f4" fmla="val 45719"/>
              <a:gd name="f5" fmla="val 3400258"/>
              <a:gd name="f6" fmla="*/ f0 1 3400308"/>
              <a:gd name="f7" fmla="*/ f1 1 45719"/>
              <a:gd name="f8" fmla="+- f4 0 f2"/>
              <a:gd name="f9" fmla="+- f3 0 f2"/>
              <a:gd name="f10" fmla="*/ f9 1 3400308"/>
              <a:gd name="f11" fmla="*/ f8 1 45719"/>
              <a:gd name="f12" fmla="*/ 0 1 f10"/>
              <a:gd name="f13" fmla="*/ 3400308 1 f10"/>
              <a:gd name="f14" fmla="*/ 0 1 f11"/>
              <a:gd name="f15" fmla="*/ 4571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400308" h="45719">
                <a:moveTo>
                  <a:pt x="f2" y="f2"/>
                </a:moveTo>
                <a:lnTo>
                  <a:pt x="f5" y="f2"/>
                </a:lnTo>
              </a:path>
            </a:pathLst>
          </a:custGeom>
          <a:noFill/>
          <a:ln w="10049" cap="flat">
            <a:solidFill>
              <a:srgbClr val="F2998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3" name="object 4">
            <a:extLst>
              <a:ext uri="{FF2B5EF4-FFF2-40B4-BE49-F238E27FC236}">
                <a16:creationId xmlns:a16="http://schemas.microsoft.com/office/drawing/2014/main" xmlns="" id="{1EE45B04-7A48-4CD2-B63A-497243D6CA05}"/>
              </a:ext>
            </a:extLst>
          </p:cNvPr>
          <p:cNvSpPr/>
          <p:nvPr/>
        </p:nvSpPr>
        <p:spPr>
          <a:xfrm>
            <a:off x="9139638" y="6170755"/>
            <a:ext cx="177448" cy="354439"/>
          </a:xfrm>
          <a:custGeom>
            <a:avLst/>
            <a:gdLst>
              <a:gd name="f0" fmla="val w"/>
              <a:gd name="f1" fmla="val h"/>
              <a:gd name="f2" fmla="val 0"/>
              <a:gd name="f3" fmla="val 243840"/>
              <a:gd name="f4" fmla="val 487045"/>
              <a:gd name="f5" fmla="val 243259"/>
              <a:gd name="f6" fmla="val 486519"/>
              <a:gd name="f7" fmla="*/ f0 1 243840"/>
              <a:gd name="f8" fmla="*/ f1 1 487045"/>
              <a:gd name="f9" fmla="+- f4 0 f2"/>
              <a:gd name="f10" fmla="+- f3 0 f2"/>
              <a:gd name="f11" fmla="*/ f10 1 243840"/>
              <a:gd name="f12" fmla="*/ f9 1 48704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43840" h="487045">
                <a:moveTo>
                  <a:pt x="f2" y="f2"/>
                </a:moveTo>
                <a:lnTo>
                  <a:pt x="f5" y="f5"/>
                </a:lnTo>
                <a:lnTo>
                  <a:pt x="f2" y="f6"/>
                </a:lnTo>
              </a:path>
            </a:pathLst>
          </a:custGeom>
          <a:noFill/>
          <a:ln w="10049" cap="flat">
            <a:solidFill>
              <a:srgbClr val="F2998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4" name="object 5">
            <a:extLst>
              <a:ext uri="{FF2B5EF4-FFF2-40B4-BE49-F238E27FC236}">
                <a16:creationId xmlns:a16="http://schemas.microsoft.com/office/drawing/2014/main" xmlns="" id="{6CEBF4C3-4DF0-4800-99B3-DF01ABBFA148}"/>
              </a:ext>
            </a:extLst>
          </p:cNvPr>
          <p:cNvSpPr/>
          <p:nvPr/>
        </p:nvSpPr>
        <p:spPr>
          <a:xfrm>
            <a:off x="7274033" y="4610633"/>
            <a:ext cx="1692170" cy="154460"/>
          </a:xfrm>
          <a:custGeom>
            <a:avLst/>
            <a:gdLst>
              <a:gd name="f0" fmla="val w"/>
              <a:gd name="f1" fmla="val h"/>
              <a:gd name="f2" fmla="val 0"/>
              <a:gd name="f3" fmla="val 1692170"/>
              <a:gd name="f4" fmla="val 154462"/>
              <a:gd name="f5" fmla="val 1692037"/>
              <a:gd name="f6" fmla="*/ f0 1 1692170"/>
              <a:gd name="f7" fmla="*/ f1 1 154462"/>
              <a:gd name="f8" fmla="+- f4 0 f2"/>
              <a:gd name="f9" fmla="+- f3 0 f2"/>
              <a:gd name="f10" fmla="*/ f9 1 1692170"/>
              <a:gd name="f11" fmla="*/ f8 1 154462"/>
              <a:gd name="f12" fmla="*/ 0 1 f10"/>
              <a:gd name="f13" fmla="*/ 1692170 1 f10"/>
              <a:gd name="f14" fmla="*/ 0 1 f11"/>
              <a:gd name="f15" fmla="*/ 154462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692170" h="154462">
                <a:moveTo>
                  <a:pt x="f2" y="f2"/>
                </a:moveTo>
                <a:lnTo>
                  <a:pt x="f5" y="f2"/>
                </a:lnTo>
              </a:path>
            </a:pathLst>
          </a:custGeom>
          <a:noFill/>
          <a:ln w="10049" cap="flat">
            <a:solidFill>
              <a:srgbClr val="E9515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5" name="object 6">
            <a:extLst>
              <a:ext uri="{FF2B5EF4-FFF2-40B4-BE49-F238E27FC236}">
                <a16:creationId xmlns:a16="http://schemas.microsoft.com/office/drawing/2014/main" xmlns="" id="{8D849A67-D4EA-4E84-98F4-F0C779D27026}"/>
              </a:ext>
            </a:extLst>
          </p:cNvPr>
          <p:cNvSpPr/>
          <p:nvPr/>
        </p:nvSpPr>
        <p:spPr>
          <a:xfrm>
            <a:off x="8874224" y="4433413"/>
            <a:ext cx="177448" cy="354439"/>
          </a:xfrm>
          <a:custGeom>
            <a:avLst/>
            <a:gdLst>
              <a:gd name="f0" fmla="val w"/>
              <a:gd name="f1" fmla="val h"/>
              <a:gd name="f2" fmla="val 0"/>
              <a:gd name="f3" fmla="val 243840"/>
              <a:gd name="f4" fmla="val 487045"/>
              <a:gd name="f5" fmla="val 243259"/>
              <a:gd name="f6" fmla="val 486519"/>
              <a:gd name="f7" fmla="*/ f0 1 243840"/>
              <a:gd name="f8" fmla="*/ f1 1 487045"/>
              <a:gd name="f9" fmla="+- f4 0 f2"/>
              <a:gd name="f10" fmla="+- f3 0 f2"/>
              <a:gd name="f11" fmla="*/ f10 1 243840"/>
              <a:gd name="f12" fmla="*/ f9 1 487045"/>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43840" h="487045">
                <a:moveTo>
                  <a:pt x="f2" y="f2"/>
                </a:moveTo>
                <a:lnTo>
                  <a:pt x="f5" y="f5"/>
                </a:lnTo>
                <a:lnTo>
                  <a:pt x="f2" y="f6"/>
                </a:lnTo>
              </a:path>
            </a:pathLst>
          </a:custGeom>
          <a:noFill/>
          <a:ln w="10049" cap="flat">
            <a:solidFill>
              <a:srgbClr val="E9515A"/>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6" name="object 7">
            <a:extLst>
              <a:ext uri="{FF2B5EF4-FFF2-40B4-BE49-F238E27FC236}">
                <a16:creationId xmlns:a16="http://schemas.microsoft.com/office/drawing/2014/main" xmlns="" id="{AA64B7AE-BBDF-4489-AB92-D8740BC45998}"/>
              </a:ext>
            </a:extLst>
          </p:cNvPr>
          <p:cNvSpPr/>
          <p:nvPr/>
        </p:nvSpPr>
        <p:spPr>
          <a:xfrm>
            <a:off x="814026" y="5067330"/>
            <a:ext cx="8060198" cy="196623"/>
          </a:xfrm>
          <a:custGeom>
            <a:avLst/>
            <a:gdLst>
              <a:gd name="f0" fmla="val w"/>
              <a:gd name="f1" fmla="val h"/>
              <a:gd name="f2" fmla="val 0"/>
              <a:gd name="f3" fmla="val 8060195"/>
              <a:gd name="f4" fmla="val 196625"/>
              <a:gd name="f5" fmla="val 8059955"/>
              <a:gd name="f6" fmla="*/ f0 1 8060195"/>
              <a:gd name="f7" fmla="*/ f1 1 196625"/>
              <a:gd name="f8" fmla="+- f4 0 f2"/>
              <a:gd name="f9" fmla="+- f3 0 f2"/>
              <a:gd name="f10" fmla="*/ f9 1 8060195"/>
              <a:gd name="f11" fmla="*/ f8 1 196625"/>
              <a:gd name="f12" fmla="*/ 0 1 f10"/>
              <a:gd name="f13" fmla="*/ 8060195 1 f10"/>
              <a:gd name="f14" fmla="*/ 0 1 f11"/>
              <a:gd name="f15" fmla="*/ 19662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8060195" h="196625">
                <a:moveTo>
                  <a:pt x="f2" y="f2"/>
                </a:moveTo>
                <a:lnTo>
                  <a:pt x="f5" y="f2"/>
                </a:lnTo>
              </a:path>
            </a:pathLst>
          </a:custGeom>
          <a:noFill/>
          <a:ln w="10049" cap="flat">
            <a:solidFill>
              <a:srgbClr val="A60C2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7" name="object 8">
            <a:extLst>
              <a:ext uri="{FF2B5EF4-FFF2-40B4-BE49-F238E27FC236}">
                <a16:creationId xmlns:a16="http://schemas.microsoft.com/office/drawing/2014/main" xmlns="" id="{B6AE0FE4-1FE7-40E9-BEF6-7584BB7201CA}"/>
              </a:ext>
            </a:extLst>
          </p:cNvPr>
          <p:cNvSpPr/>
          <p:nvPr/>
        </p:nvSpPr>
        <p:spPr>
          <a:xfrm>
            <a:off x="8769342" y="4859542"/>
            <a:ext cx="196861" cy="393256"/>
          </a:xfrm>
          <a:custGeom>
            <a:avLst/>
            <a:gdLst>
              <a:gd name="f0" fmla="val w"/>
              <a:gd name="f1" fmla="val h"/>
              <a:gd name="f2" fmla="val 0"/>
              <a:gd name="f3" fmla="val 270509"/>
              <a:gd name="f4" fmla="val 540384"/>
              <a:gd name="f5" fmla="val 269918"/>
              <a:gd name="f6" fmla="val 539847"/>
              <a:gd name="f7" fmla="*/ f0 1 270509"/>
              <a:gd name="f8" fmla="*/ f1 1 540384"/>
              <a:gd name="f9" fmla="+- f4 0 f2"/>
              <a:gd name="f10" fmla="+- f3 0 f2"/>
              <a:gd name="f11" fmla="*/ f10 1 270509"/>
              <a:gd name="f12" fmla="*/ f9 1 540384"/>
              <a:gd name="f13" fmla="*/ f2 1 f11"/>
              <a:gd name="f14" fmla="*/ f3 1 f11"/>
              <a:gd name="f15" fmla="*/ f2 1 f12"/>
              <a:gd name="f16" fmla="*/ f4 1 f12"/>
              <a:gd name="f17" fmla="*/ f13 f7 1"/>
              <a:gd name="f18" fmla="*/ f14 f7 1"/>
              <a:gd name="f19" fmla="*/ f16 f8 1"/>
              <a:gd name="f20" fmla="*/ f15 f8 1"/>
            </a:gdLst>
            <a:ahLst/>
            <a:cxnLst>
              <a:cxn ang="3cd4">
                <a:pos x="hc" y="t"/>
              </a:cxn>
              <a:cxn ang="0">
                <a:pos x="r" y="vc"/>
              </a:cxn>
              <a:cxn ang="cd4">
                <a:pos x="hc" y="b"/>
              </a:cxn>
              <a:cxn ang="cd2">
                <a:pos x="l" y="vc"/>
              </a:cxn>
            </a:cxnLst>
            <a:rect l="f17" t="f20" r="f18" b="f19"/>
            <a:pathLst>
              <a:path w="270509" h="540384">
                <a:moveTo>
                  <a:pt x="f2" y="f2"/>
                </a:moveTo>
                <a:lnTo>
                  <a:pt x="f5" y="f5"/>
                </a:lnTo>
                <a:lnTo>
                  <a:pt x="f2" y="f6"/>
                </a:lnTo>
              </a:path>
            </a:pathLst>
          </a:custGeom>
          <a:noFill/>
          <a:ln w="10049" cap="flat">
            <a:solidFill>
              <a:srgbClr val="A60C26"/>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8" name="object 9">
            <a:extLst>
              <a:ext uri="{FF2B5EF4-FFF2-40B4-BE49-F238E27FC236}">
                <a16:creationId xmlns:a16="http://schemas.microsoft.com/office/drawing/2014/main" xmlns="" id="{7C5DA264-05AB-4CAB-862D-93BD7CE00772}"/>
              </a:ext>
            </a:extLst>
          </p:cNvPr>
          <p:cNvSpPr/>
          <p:nvPr/>
        </p:nvSpPr>
        <p:spPr>
          <a:xfrm>
            <a:off x="3404521" y="3560006"/>
            <a:ext cx="4669603" cy="278796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lv-LV" sz="1179" b="0" i="0" u="none" strike="noStrike" kern="1200" cap="none" spc="0" baseline="0">
              <a:solidFill>
                <a:srgbClr val="000000"/>
              </a:solidFill>
              <a:uFillTx/>
              <a:latin typeface="Tw Cen MT"/>
            </a:endParaRPr>
          </a:p>
        </p:txBody>
      </p:sp>
      <p:sp>
        <p:nvSpPr>
          <p:cNvPr id="9" name="object 10">
            <a:extLst>
              <a:ext uri="{FF2B5EF4-FFF2-40B4-BE49-F238E27FC236}">
                <a16:creationId xmlns:a16="http://schemas.microsoft.com/office/drawing/2014/main" xmlns="" id="{7CDE8323-D9EB-4376-B5B4-0324DD3635FB}"/>
              </a:ext>
            </a:extLst>
          </p:cNvPr>
          <p:cNvSpPr txBox="1"/>
          <p:nvPr/>
        </p:nvSpPr>
        <p:spPr>
          <a:xfrm>
            <a:off x="643124" y="2310167"/>
            <a:ext cx="5783067" cy="481587"/>
          </a:xfrm>
          <a:prstGeom prst="rect">
            <a:avLst/>
          </a:prstGeom>
          <a:solidFill>
            <a:srgbClr val="E9515A"/>
          </a:solidFill>
          <a:ln cap="flat">
            <a:noFill/>
          </a:ln>
        </p:spPr>
        <p:txBody>
          <a:bodyPr vert="horz" wrap="square" lIns="0" tIns="107670" rIns="0" bIns="0" anchor="t" anchorCtr="0" compatLnSpc="1">
            <a:spAutoFit/>
          </a:bodyPr>
          <a:lstStyle/>
          <a:p>
            <a:pPr marL="100739" marR="0" lvl="0" indent="0" algn="l" defTabSz="914400" rtl="0" fontAlgn="auto" hangingPunct="1">
              <a:lnSpc>
                <a:spcPct val="100000"/>
              </a:lnSpc>
              <a:spcBef>
                <a:spcPts val="850"/>
              </a:spcBef>
              <a:spcAft>
                <a:spcPts val="0"/>
              </a:spcAft>
              <a:buNone/>
              <a:tabLst/>
              <a:defRPr sz="1800" b="0" i="0" u="none" strike="noStrike" kern="0" cap="none" spc="0" baseline="0">
                <a:solidFill>
                  <a:srgbClr val="000000"/>
                </a:solidFill>
                <a:uFillTx/>
              </a:defRPr>
            </a:pPr>
            <a:r>
              <a:rPr lang="lv-LV" sz="2329" b="1" i="0" u="none" strike="noStrike" kern="1200" cap="none" spc="4" baseline="0">
                <a:solidFill>
                  <a:srgbClr val="FFFFFF"/>
                </a:solidFill>
                <a:uFillTx/>
                <a:latin typeface="Arial"/>
                <a:cs typeface="Arial"/>
              </a:rPr>
              <a:t>#2</a:t>
            </a:r>
            <a:r>
              <a:rPr lang="lv-LV" sz="2329" b="1" i="0" u="none" strike="noStrike" kern="1200" cap="none" spc="-4" baseline="0">
                <a:solidFill>
                  <a:srgbClr val="FFFFFF"/>
                </a:solidFill>
                <a:uFillTx/>
                <a:latin typeface="Arial"/>
                <a:cs typeface="Arial"/>
              </a:rPr>
              <a:t> </a:t>
            </a:r>
            <a:r>
              <a:rPr lang="lv-LV" sz="2329" b="1" i="0" u="none" strike="noStrike" kern="1200" cap="none" spc="4" baseline="0">
                <a:solidFill>
                  <a:srgbClr val="FFFFFF"/>
                </a:solidFill>
                <a:uFillTx/>
                <a:latin typeface="Arial"/>
                <a:cs typeface="Arial"/>
              </a:rPr>
              <a:t>MAĢISTRI &amp; CITAS PROGRAMMAS</a:t>
            </a:r>
            <a:endParaRPr lang="lv-LV" sz="2329" b="0" i="0" u="none" strike="noStrike" kern="1200" cap="none" spc="0" baseline="0">
              <a:solidFill>
                <a:srgbClr val="000000"/>
              </a:solidFill>
              <a:uFillTx/>
              <a:latin typeface="Arial"/>
              <a:cs typeface="Arial"/>
            </a:endParaRPr>
          </a:p>
        </p:txBody>
      </p:sp>
      <p:sp>
        <p:nvSpPr>
          <p:cNvPr id="10" name="object 11">
            <a:extLst>
              <a:ext uri="{FF2B5EF4-FFF2-40B4-BE49-F238E27FC236}">
                <a16:creationId xmlns:a16="http://schemas.microsoft.com/office/drawing/2014/main" xmlns="" id="{740013B5-F90D-4C13-81CA-7148E3F83C0A}"/>
              </a:ext>
            </a:extLst>
          </p:cNvPr>
          <p:cNvSpPr txBox="1"/>
          <p:nvPr/>
        </p:nvSpPr>
        <p:spPr>
          <a:xfrm>
            <a:off x="6659127" y="2310167"/>
            <a:ext cx="4847069" cy="481587"/>
          </a:xfrm>
          <a:prstGeom prst="rect">
            <a:avLst/>
          </a:prstGeom>
          <a:solidFill>
            <a:srgbClr val="F2998A"/>
          </a:solidFill>
          <a:ln cap="flat">
            <a:noFill/>
          </a:ln>
        </p:spPr>
        <p:txBody>
          <a:bodyPr vert="horz" wrap="square" lIns="0" tIns="107670" rIns="0" bIns="0" anchor="t" anchorCtr="0" compatLnSpc="1">
            <a:spAutoFit/>
          </a:bodyPr>
          <a:lstStyle/>
          <a:p>
            <a:pPr marL="100739" marR="0" lvl="0" indent="0" algn="l" defTabSz="914400" rtl="0" fontAlgn="auto" hangingPunct="1">
              <a:lnSpc>
                <a:spcPct val="100000"/>
              </a:lnSpc>
              <a:spcBef>
                <a:spcPts val="850"/>
              </a:spcBef>
              <a:spcAft>
                <a:spcPts val="0"/>
              </a:spcAft>
              <a:buNone/>
              <a:tabLst/>
              <a:defRPr sz="1800" b="0" i="0" u="none" strike="noStrike" kern="0" cap="none" spc="0" baseline="0">
                <a:solidFill>
                  <a:srgbClr val="000000"/>
                </a:solidFill>
                <a:uFillTx/>
              </a:defRPr>
            </a:pPr>
            <a:r>
              <a:rPr lang="lv-LV" sz="2329" b="1" i="0" u="none" strike="noStrike" kern="1200" cap="none" spc="4" baseline="0">
                <a:solidFill>
                  <a:srgbClr val="FFFFFF"/>
                </a:solidFill>
                <a:uFillTx/>
                <a:latin typeface="Arial"/>
                <a:cs typeface="Arial"/>
              </a:rPr>
              <a:t>#3</a:t>
            </a:r>
            <a:r>
              <a:rPr lang="lv-LV" sz="2329" b="1" i="0" u="none" strike="noStrike" kern="1200" cap="none" spc="-4" baseline="0">
                <a:solidFill>
                  <a:srgbClr val="FFFFFF"/>
                </a:solidFill>
                <a:uFillTx/>
                <a:latin typeface="Arial"/>
                <a:cs typeface="Arial"/>
              </a:rPr>
              <a:t> </a:t>
            </a:r>
            <a:r>
              <a:rPr lang="lv-LV" sz="2329" b="1" i="0" u="none" strike="noStrike" kern="1200" cap="none" spc="7" baseline="0">
                <a:solidFill>
                  <a:srgbClr val="FFFFFF"/>
                </a:solidFill>
                <a:uFillTx/>
                <a:latin typeface="Arial"/>
                <a:cs typeface="Arial"/>
              </a:rPr>
              <a:t>VIDUSSKOLAS</a:t>
            </a:r>
            <a:endParaRPr lang="lv-LV" sz="2329" b="0" i="0" u="none" strike="noStrike" kern="1200" cap="none" spc="0" baseline="0">
              <a:solidFill>
                <a:srgbClr val="000000"/>
              </a:solidFill>
              <a:uFillTx/>
              <a:latin typeface="Arial"/>
              <a:cs typeface="Arial"/>
            </a:endParaRPr>
          </a:p>
        </p:txBody>
      </p:sp>
      <p:sp>
        <p:nvSpPr>
          <p:cNvPr id="11" name="object 12">
            <a:extLst>
              <a:ext uri="{FF2B5EF4-FFF2-40B4-BE49-F238E27FC236}">
                <a16:creationId xmlns:a16="http://schemas.microsoft.com/office/drawing/2014/main" xmlns="" id="{B0255FC4-0B45-4B5C-932D-02230AC3A033}"/>
              </a:ext>
            </a:extLst>
          </p:cNvPr>
          <p:cNvSpPr txBox="1"/>
          <p:nvPr/>
        </p:nvSpPr>
        <p:spPr>
          <a:xfrm>
            <a:off x="697330" y="3264819"/>
            <a:ext cx="3387330" cy="1450220"/>
          </a:xfrm>
          <a:prstGeom prst="rect">
            <a:avLst/>
          </a:prstGeom>
          <a:noFill/>
          <a:ln cap="flat">
            <a:noFill/>
          </a:ln>
        </p:spPr>
        <p:txBody>
          <a:bodyPr vert="horz" wrap="square" lIns="0" tIns="121999" rIns="0" bIns="0" anchor="t" anchorCtr="0" compatLnSpc="1">
            <a:spAutoFit/>
          </a:bodyPr>
          <a:lstStyle/>
          <a:p>
            <a:pPr marL="9244" marR="3694" lvl="0" indent="0" algn="l" defTabSz="914400" rtl="0" fontAlgn="auto" hangingPunct="1">
              <a:lnSpc>
                <a:spcPct val="77200"/>
              </a:lnSpc>
              <a:spcBef>
                <a:spcPts val="960"/>
              </a:spcBef>
              <a:spcAft>
                <a:spcPts val="0"/>
              </a:spcAft>
              <a:buNone/>
              <a:tabLst/>
              <a:defRPr sz="1800" b="0" i="0" u="none" strike="noStrike" kern="0" cap="none" spc="0" baseline="0">
                <a:solidFill>
                  <a:srgbClr val="000000"/>
                </a:solidFill>
                <a:uFillTx/>
              </a:defRPr>
            </a:pPr>
            <a:r>
              <a:rPr lang="lv-LV" sz="2800" b="1" i="0" u="none" strike="noStrike" kern="1200" cap="none" spc="0" baseline="0">
                <a:solidFill>
                  <a:srgbClr val="E9515A"/>
                </a:solidFill>
                <a:uFillTx/>
                <a:latin typeface="Arial"/>
                <a:cs typeface="Arial"/>
              </a:rPr>
              <a:t>Esošās IKT</a:t>
            </a:r>
            <a:r>
              <a:rPr lang="lv-LV" sz="2800" b="1" i="0" u="none" strike="noStrike" kern="1200" cap="none" spc="-40" baseline="0">
                <a:solidFill>
                  <a:srgbClr val="E9515A"/>
                </a:solidFill>
                <a:uFillTx/>
                <a:latin typeface="Arial"/>
                <a:cs typeface="Arial"/>
              </a:rPr>
              <a:t> </a:t>
            </a:r>
            <a:r>
              <a:rPr lang="lv-LV" sz="2800" b="1" i="0" u="none" strike="noStrike" kern="1200" cap="none" spc="0" baseline="0">
                <a:solidFill>
                  <a:srgbClr val="E9515A"/>
                </a:solidFill>
                <a:uFillTx/>
                <a:latin typeface="Arial"/>
                <a:cs typeface="Arial"/>
              </a:rPr>
              <a:t>programmas  un pārkvalifikācijas  </a:t>
            </a:r>
            <a:r>
              <a:rPr lang="lv-LV" sz="2800" b="1" i="0" u="none" strike="noStrike" kern="1200" cap="none" spc="-4" baseline="0">
                <a:solidFill>
                  <a:srgbClr val="E9515A"/>
                </a:solidFill>
                <a:uFillTx/>
                <a:latin typeface="Arial"/>
                <a:cs typeface="Arial"/>
              </a:rPr>
              <a:t>maģistrs</a:t>
            </a:r>
            <a:endParaRPr lang="lv-LV" sz="2800" b="0" i="0" u="none" strike="noStrike" kern="1200" cap="none" spc="0" baseline="0">
              <a:solidFill>
                <a:srgbClr val="000000"/>
              </a:solidFill>
              <a:uFillTx/>
              <a:latin typeface="Arial"/>
              <a:cs typeface="Arial"/>
            </a:endParaRPr>
          </a:p>
        </p:txBody>
      </p:sp>
      <p:sp>
        <p:nvSpPr>
          <p:cNvPr id="12" name="object 14">
            <a:extLst>
              <a:ext uri="{FF2B5EF4-FFF2-40B4-BE49-F238E27FC236}">
                <a16:creationId xmlns:a16="http://schemas.microsoft.com/office/drawing/2014/main" xmlns="" id="{54F22D79-E4C7-4852-AC00-BA1FC50C796D}"/>
              </a:ext>
            </a:extLst>
          </p:cNvPr>
          <p:cNvSpPr txBox="1"/>
          <p:nvPr/>
        </p:nvSpPr>
        <p:spPr>
          <a:xfrm>
            <a:off x="717941" y="5067339"/>
            <a:ext cx="1621084" cy="508077"/>
          </a:xfrm>
          <a:prstGeom prst="rect">
            <a:avLst/>
          </a:prstGeom>
          <a:noFill/>
          <a:ln cap="flat">
            <a:noFill/>
          </a:ln>
        </p:spPr>
        <p:txBody>
          <a:bodyPr vert="horz" wrap="square" lIns="0" tIns="9701" rIns="0" bIns="0" anchor="t" anchorCtr="0" compatLnSpc="1">
            <a:spAutoFit/>
          </a:bodyPr>
          <a:lstStyle/>
          <a:p>
            <a:pPr marL="9244" marR="0" lvl="0" indent="0" algn="l" defTabSz="914400" rtl="0" fontAlgn="auto" hangingPunct="1">
              <a:lnSpc>
                <a:spcPct val="100000"/>
              </a:lnSpc>
              <a:spcBef>
                <a:spcPts val="75"/>
              </a:spcBef>
              <a:spcAft>
                <a:spcPts val="0"/>
              </a:spcAft>
              <a:buNone/>
              <a:tabLst/>
              <a:defRPr sz="1800" b="0" i="0" u="none" strike="noStrike" kern="0" cap="none" spc="0" baseline="0">
                <a:solidFill>
                  <a:srgbClr val="000000"/>
                </a:solidFill>
                <a:uFillTx/>
              </a:defRPr>
            </a:pPr>
            <a:r>
              <a:rPr lang="lv-LV" sz="3238" b="1" i="0" u="none" strike="noStrike" kern="1200" cap="none" spc="-4" baseline="0">
                <a:solidFill>
                  <a:srgbClr val="A60C26"/>
                </a:solidFill>
                <a:uFillTx/>
                <a:latin typeface="Arial"/>
                <a:cs typeface="Arial"/>
              </a:rPr>
              <a:t>150–300</a:t>
            </a:r>
            <a:endParaRPr lang="lv-LV" sz="3238" b="0" i="0" u="none" strike="noStrike" kern="1200" cap="none" spc="0" baseline="0">
              <a:solidFill>
                <a:srgbClr val="000000"/>
              </a:solidFill>
              <a:uFillTx/>
              <a:latin typeface="Arial"/>
              <a:cs typeface="Arial"/>
            </a:endParaRPr>
          </a:p>
        </p:txBody>
      </p:sp>
      <p:sp>
        <p:nvSpPr>
          <p:cNvPr id="13" name="object 14">
            <a:extLst>
              <a:ext uri="{FF2B5EF4-FFF2-40B4-BE49-F238E27FC236}">
                <a16:creationId xmlns:a16="http://schemas.microsoft.com/office/drawing/2014/main" xmlns="" id="{C2368D7A-12B5-4F99-B961-59F2FA6F7597}"/>
              </a:ext>
            </a:extLst>
          </p:cNvPr>
          <p:cNvSpPr txBox="1"/>
          <p:nvPr/>
        </p:nvSpPr>
        <p:spPr>
          <a:xfrm>
            <a:off x="8696922" y="3865964"/>
            <a:ext cx="1792745" cy="508077"/>
          </a:xfrm>
          <a:prstGeom prst="rect">
            <a:avLst/>
          </a:prstGeom>
          <a:noFill/>
          <a:ln cap="flat">
            <a:noFill/>
          </a:ln>
        </p:spPr>
        <p:txBody>
          <a:bodyPr vert="horz" wrap="square" lIns="0" tIns="9701" rIns="0" bIns="0" anchor="t" anchorCtr="0" compatLnSpc="1">
            <a:spAutoFit/>
          </a:bodyPr>
          <a:lstStyle/>
          <a:p>
            <a:pPr marL="9244" marR="0" lvl="0" indent="0" algn="l" defTabSz="914400" rtl="0" fontAlgn="auto" hangingPunct="1">
              <a:lnSpc>
                <a:spcPct val="100000"/>
              </a:lnSpc>
              <a:spcBef>
                <a:spcPts val="75"/>
              </a:spcBef>
              <a:spcAft>
                <a:spcPts val="0"/>
              </a:spcAft>
              <a:buNone/>
              <a:tabLst/>
              <a:defRPr sz="1800" b="0" i="0" u="none" strike="noStrike" kern="0" cap="none" spc="0" baseline="0">
                <a:solidFill>
                  <a:srgbClr val="000000"/>
                </a:solidFill>
                <a:uFillTx/>
              </a:defRPr>
            </a:pPr>
            <a:r>
              <a:rPr lang="lv-LV" sz="3238" b="1" i="0" u="none" strike="noStrike" kern="1200" cap="none" spc="-4" baseline="0">
                <a:solidFill>
                  <a:srgbClr val="E9515A"/>
                </a:solidFill>
                <a:uFillTx/>
                <a:latin typeface="Arial"/>
                <a:cs typeface="Arial"/>
              </a:rPr>
              <a:t>700-1000</a:t>
            </a:r>
            <a:endParaRPr lang="lv-LV" sz="3238" b="0" i="0" u="none" strike="noStrike" kern="1200" cap="none" spc="0" baseline="0">
              <a:solidFill>
                <a:srgbClr val="E9515A"/>
              </a:solidFill>
              <a:uFillTx/>
              <a:latin typeface="Arial"/>
              <a:cs typeface="Arial"/>
            </a:endParaRPr>
          </a:p>
        </p:txBody>
      </p:sp>
      <p:sp>
        <p:nvSpPr>
          <p:cNvPr id="14" name="object 14">
            <a:extLst>
              <a:ext uri="{FF2B5EF4-FFF2-40B4-BE49-F238E27FC236}">
                <a16:creationId xmlns:a16="http://schemas.microsoft.com/office/drawing/2014/main" xmlns="" id="{6D5872F5-16E3-4C68-A640-CDE907C43772}"/>
              </a:ext>
            </a:extLst>
          </p:cNvPr>
          <p:cNvSpPr txBox="1"/>
          <p:nvPr/>
        </p:nvSpPr>
        <p:spPr>
          <a:xfrm>
            <a:off x="7096073" y="5704155"/>
            <a:ext cx="2048082" cy="508077"/>
          </a:xfrm>
          <a:prstGeom prst="rect">
            <a:avLst/>
          </a:prstGeom>
          <a:noFill/>
          <a:ln cap="flat">
            <a:noFill/>
          </a:ln>
        </p:spPr>
        <p:txBody>
          <a:bodyPr vert="horz" wrap="square" lIns="0" tIns="9701" rIns="0" bIns="0" anchor="t" anchorCtr="0" compatLnSpc="1">
            <a:spAutoFit/>
          </a:bodyPr>
          <a:lstStyle/>
          <a:p>
            <a:pPr marL="9244" marR="0" lvl="0" indent="0" algn="l" defTabSz="914400" rtl="0" fontAlgn="auto" hangingPunct="1">
              <a:lnSpc>
                <a:spcPct val="100000"/>
              </a:lnSpc>
              <a:spcBef>
                <a:spcPts val="75"/>
              </a:spcBef>
              <a:spcAft>
                <a:spcPts val="0"/>
              </a:spcAft>
              <a:buNone/>
              <a:tabLst/>
              <a:defRPr sz="1800" b="0" i="0" u="none" strike="noStrike" kern="0" cap="none" spc="0" baseline="0">
                <a:solidFill>
                  <a:srgbClr val="000000"/>
                </a:solidFill>
                <a:uFillTx/>
              </a:defRPr>
            </a:pPr>
            <a:r>
              <a:rPr lang="lv-LV" sz="3238" b="1" i="0" u="none" strike="noStrike" kern="1200" cap="none" spc="-4" baseline="0">
                <a:solidFill>
                  <a:srgbClr val="F2998A"/>
                </a:solidFill>
                <a:uFillTx/>
                <a:latin typeface="Arial"/>
                <a:cs typeface="Arial"/>
              </a:rPr>
              <a:t>1500-1700</a:t>
            </a:r>
            <a:endParaRPr lang="lv-LV" sz="3238" b="0" i="0" u="none" strike="noStrike" kern="1200" cap="none" spc="0" baseline="0">
              <a:solidFill>
                <a:srgbClr val="F2998A"/>
              </a:solidFill>
              <a:uFillTx/>
              <a:latin typeface="Arial"/>
              <a:cs typeface="Arial"/>
            </a:endParaRPr>
          </a:p>
        </p:txBody>
      </p:sp>
      <p:sp>
        <p:nvSpPr>
          <p:cNvPr id="15" name="object 12">
            <a:extLst>
              <a:ext uri="{FF2B5EF4-FFF2-40B4-BE49-F238E27FC236}">
                <a16:creationId xmlns:a16="http://schemas.microsoft.com/office/drawing/2014/main" xmlns="" id="{4F9AAF38-549E-4E8D-AC0E-F19342418499}"/>
              </a:ext>
            </a:extLst>
          </p:cNvPr>
          <p:cNvSpPr txBox="1"/>
          <p:nvPr/>
        </p:nvSpPr>
        <p:spPr>
          <a:xfrm>
            <a:off x="6659127" y="2889577"/>
            <a:ext cx="4847069" cy="506879"/>
          </a:xfrm>
          <a:prstGeom prst="rect">
            <a:avLst/>
          </a:prstGeom>
          <a:noFill/>
          <a:ln cap="flat">
            <a:noFill/>
          </a:ln>
        </p:spPr>
        <p:txBody>
          <a:bodyPr vert="horz" wrap="square" lIns="0" tIns="121999" rIns="0" bIns="0" anchor="t" anchorCtr="0" compatLnSpc="1">
            <a:spAutoFit/>
          </a:bodyPr>
          <a:lstStyle/>
          <a:p>
            <a:pPr marL="9244" marR="3694" lvl="0" indent="0" algn="l" defTabSz="914400" rtl="0" fontAlgn="auto" hangingPunct="1">
              <a:lnSpc>
                <a:spcPct val="77200"/>
              </a:lnSpc>
              <a:spcBef>
                <a:spcPts val="960"/>
              </a:spcBef>
              <a:spcAft>
                <a:spcPts val="0"/>
              </a:spcAft>
              <a:buNone/>
              <a:tabLst/>
              <a:defRPr sz="1800" b="0" i="0" u="none" strike="noStrike" kern="0" cap="none" spc="0" baseline="0">
                <a:solidFill>
                  <a:srgbClr val="000000"/>
                </a:solidFill>
                <a:uFillTx/>
              </a:defRPr>
            </a:pPr>
            <a:r>
              <a:rPr lang="lv-LV" sz="3238" b="1" i="0" u="none" strike="noStrike" kern="1200" cap="none" spc="0" baseline="0">
                <a:solidFill>
                  <a:srgbClr val="F2998A"/>
                </a:solidFill>
                <a:uFillTx/>
                <a:latin typeface="Arial"/>
                <a:cs typeface="Arial"/>
              </a:rPr>
              <a:t>Ievirze IKT </a:t>
            </a:r>
            <a:endParaRPr lang="lv-LV" sz="3238" b="0" i="0" u="none" strike="noStrike" kern="1200" cap="none" spc="0" baseline="0">
              <a:solidFill>
                <a:srgbClr val="F2998A"/>
              </a:solidFill>
              <a:uFillTx/>
              <a:latin typeface="Arial"/>
              <a:cs typeface="Arial"/>
            </a:endParaRPr>
          </a:p>
        </p:txBody>
      </p:sp>
      <p:sp>
        <p:nvSpPr>
          <p:cNvPr id="16" name="object 15">
            <a:extLst>
              <a:ext uri="{FF2B5EF4-FFF2-40B4-BE49-F238E27FC236}">
                <a16:creationId xmlns:a16="http://schemas.microsoft.com/office/drawing/2014/main" xmlns="" id="{6C51C337-040F-47E7-8291-1CA14C9D9FB6}"/>
              </a:ext>
            </a:extLst>
          </p:cNvPr>
          <p:cNvSpPr txBox="1"/>
          <p:nvPr/>
        </p:nvSpPr>
        <p:spPr>
          <a:xfrm>
            <a:off x="627004" y="1713942"/>
            <a:ext cx="10879192" cy="467157"/>
          </a:xfrm>
          <a:prstGeom prst="rect">
            <a:avLst/>
          </a:prstGeom>
          <a:solidFill>
            <a:srgbClr val="A60C26"/>
          </a:solidFill>
          <a:ln cap="flat">
            <a:noFill/>
          </a:ln>
        </p:spPr>
        <p:txBody>
          <a:bodyPr vert="horz" wrap="square" lIns="0" tIns="107670" rIns="0" bIns="0" anchor="t" anchorCtr="1" compatLnSpc="1">
            <a:spAutoFit/>
          </a:bodyPr>
          <a:lstStyle/>
          <a:p>
            <a:pPr marL="100739" marR="0" lvl="0" indent="0" algn="ctr" defTabSz="914400" rtl="0" fontAlgn="auto" hangingPunct="1">
              <a:lnSpc>
                <a:spcPct val="100000"/>
              </a:lnSpc>
              <a:spcBef>
                <a:spcPts val="850"/>
              </a:spcBef>
              <a:spcAft>
                <a:spcPts val="0"/>
              </a:spcAft>
              <a:buNone/>
              <a:tabLst/>
              <a:defRPr sz="1800" b="0" i="0" u="none" strike="noStrike" kern="0" cap="none" spc="0" baseline="0">
                <a:solidFill>
                  <a:srgbClr val="000000"/>
                </a:solidFill>
                <a:uFillTx/>
              </a:defRPr>
            </a:pPr>
            <a:r>
              <a:rPr lang="lv-LV" sz="2329" b="1" i="0" u="none" strike="noStrike" kern="1200" cap="none" spc="4" baseline="0">
                <a:solidFill>
                  <a:srgbClr val="FFFFFF"/>
                </a:solidFill>
                <a:uFillTx/>
                <a:latin typeface="Arial"/>
                <a:cs typeface="Arial"/>
              </a:rPr>
              <a:t>#1 BITL</a:t>
            </a:r>
            <a:r>
              <a:rPr lang="lv-LV" sz="2329" b="1" i="0" u="none" strike="noStrike" kern="1200" cap="none" spc="-7" baseline="0">
                <a:solidFill>
                  <a:srgbClr val="FFFFFF"/>
                </a:solidFill>
                <a:uFillTx/>
                <a:latin typeface="Arial"/>
                <a:cs typeface="Arial"/>
              </a:rPr>
              <a:t> </a:t>
            </a:r>
            <a:r>
              <a:rPr lang="lv-LV" sz="2329" b="1" i="0" u="none" strike="noStrike" kern="1200" cap="none" spc="7" baseline="0">
                <a:solidFill>
                  <a:srgbClr val="FFFFFF"/>
                </a:solidFill>
                <a:uFillTx/>
                <a:latin typeface="Arial"/>
                <a:cs typeface="Arial"/>
              </a:rPr>
              <a:t>PROGRAMMA</a:t>
            </a:r>
            <a:endParaRPr lang="lv-LV" sz="2329" b="0" i="0" u="none" strike="noStrike" kern="1200" cap="none" spc="0" baseline="0">
              <a:solidFill>
                <a:srgbClr val="000000"/>
              </a:solidFill>
              <a:uFillTx/>
              <a:latin typeface="Arial"/>
              <a:cs typeface="Arial"/>
            </a:endParaRPr>
          </a:p>
        </p:txBody>
      </p:sp>
      <p:sp>
        <p:nvSpPr>
          <p:cNvPr id="17" name="Line">
            <a:extLst>
              <a:ext uri="{FF2B5EF4-FFF2-40B4-BE49-F238E27FC236}">
                <a16:creationId xmlns:a16="http://schemas.microsoft.com/office/drawing/2014/main" xmlns="" id="{87533AA9-028B-457A-B56B-A39419D16CFD}"/>
              </a:ext>
            </a:extLst>
          </p:cNvPr>
          <p:cNvSpPr/>
          <p:nvPr/>
        </p:nvSpPr>
        <p:spPr>
          <a:xfrm>
            <a:off x="19046" y="405874"/>
            <a:ext cx="3187698" cy="104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63495" cap="flat">
            <a:solidFill>
              <a:srgbClr val="213868"/>
            </a:solidFill>
            <a:prstDash val="solid"/>
            <a:miter/>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defRPr sz="3200" b="0" i="0" u="none" strike="noStrike" kern="0" cap="none" spc="0" baseline="0">
                <a:solidFill>
                  <a:srgbClr val="FFFFFF"/>
                </a:solidFill>
                <a:uFillTx/>
                <a:latin typeface="Tw Cen MT"/>
              </a:defRPr>
            </a:pPr>
            <a:endParaRPr lang="lv-LV" sz="1600" b="0" i="0" u="none" strike="noStrike" kern="1200" cap="none" spc="0" baseline="0">
              <a:solidFill>
                <a:srgbClr val="FFFFFF"/>
              </a:solidFill>
              <a:uFillTx/>
              <a:latin typeface="Helvetica Light"/>
            </a:endParaRPr>
          </a:p>
        </p:txBody>
      </p:sp>
      <p:sp>
        <p:nvSpPr>
          <p:cNvPr id="18" name="Rectangle 22">
            <a:extLst>
              <a:ext uri="{FF2B5EF4-FFF2-40B4-BE49-F238E27FC236}">
                <a16:creationId xmlns:a16="http://schemas.microsoft.com/office/drawing/2014/main" xmlns="" id="{C8F2D06B-4052-4E01-B219-18A58E3CAD1B}"/>
              </a:ext>
            </a:extLst>
          </p:cNvPr>
          <p:cNvSpPr/>
          <p:nvPr/>
        </p:nvSpPr>
        <p:spPr>
          <a:xfrm>
            <a:off x="357484" y="460427"/>
            <a:ext cx="2248820"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0" baseline="0">
                <a:solidFill>
                  <a:srgbClr val="203864"/>
                </a:solidFill>
                <a:uFillTx/>
                <a:latin typeface="Helvetica Light"/>
              </a:rPr>
              <a:t>Mērķis  </a:t>
            </a:r>
          </a:p>
        </p:txBody>
      </p:sp>
      <p:sp>
        <p:nvSpPr>
          <p:cNvPr id="19" name="Rectangle 23">
            <a:extLst>
              <a:ext uri="{FF2B5EF4-FFF2-40B4-BE49-F238E27FC236}">
                <a16:creationId xmlns:a16="http://schemas.microsoft.com/office/drawing/2014/main" xmlns="" id="{A8DCA277-106F-46C5-9294-0C7EF68ADE60}"/>
              </a:ext>
            </a:extLst>
          </p:cNvPr>
          <p:cNvSpPr/>
          <p:nvPr/>
        </p:nvSpPr>
        <p:spPr>
          <a:xfrm>
            <a:off x="357484" y="800822"/>
            <a:ext cx="4926604" cy="36933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v-LV" sz="1800" b="1" i="0" u="none" strike="noStrike" kern="1200" cap="none" spc="-55" baseline="0">
                <a:solidFill>
                  <a:srgbClr val="203864"/>
                </a:solidFill>
                <a:uFillTx/>
                <a:latin typeface="Tw Cen MT"/>
              </a:rPr>
              <a:t>PAPILDU </a:t>
            </a:r>
            <a:r>
              <a:rPr lang="lv-LV" sz="1800" b="1" i="0" u="none" strike="noStrike" kern="1200" cap="none" spc="11" baseline="0">
                <a:solidFill>
                  <a:srgbClr val="203864"/>
                </a:solidFill>
                <a:uFillTx/>
                <a:latin typeface="Tw Cen MT"/>
              </a:rPr>
              <a:t>3000 </a:t>
            </a:r>
            <a:r>
              <a:rPr lang="lv-LV" sz="1800" b="1" i="0" u="none" strike="noStrike" kern="1200" cap="none" spc="15" baseline="0">
                <a:solidFill>
                  <a:srgbClr val="203864"/>
                </a:solidFill>
                <a:uFillTx/>
                <a:latin typeface="Tw Cen MT"/>
              </a:rPr>
              <a:t>IKT</a:t>
            </a:r>
            <a:r>
              <a:rPr lang="lv-LV" sz="1800" b="1" i="0" u="none" strike="noStrike" kern="1200" cap="none" spc="-44" baseline="0">
                <a:solidFill>
                  <a:srgbClr val="203864"/>
                </a:solidFill>
                <a:uFillTx/>
                <a:latin typeface="Tw Cen MT"/>
              </a:rPr>
              <a:t> </a:t>
            </a:r>
            <a:r>
              <a:rPr lang="lv-LV" sz="1800" b="1" i="0" u="none" strike="noStrike" kern="1200" cap="none" spc="15" baseline="0">
                <a:solidFill>
                  <a:srgbClr val="203864"/>
                </a:solidFill>
                <a:uFillTx/>
                <a:latin typeface="Tw Cen MT"/>
              </a:rPr>
              <a:t>NOZARES  SPECIĀLISTU</a:t>
            </a:r>
            <a:endParaRPr lang="lv-LV" sz="1800" b="0" i="0" u="none" strike="noStrike" kern="1200" cap="none" spc="0" baseline="0">
              <a:solidFill>
                <a:srgbClr val="203864"/>
              </a:solidFill>
              <a:uFillTx/>
              <a:latin typeface="Tw Cen M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30.05.19_Digitala%20Transformacija%20360</Template>
  <TotalTime>31</TotalTime>
  <Words>2180</Words>
  <Application>Microsoft Macintosh PowerPoint</Application>
  <PresentationFormat>Widescreen</PresentationFormat>
  <Paragraphs>213</Paragraphs>
  <Slides>12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Calibri</vt:lpstr>
      <vt:lpstr>Calibri Light</vt:lpstr>
      <vt:lpstr>Helvetica Light</vt:lpstr>
      <vt:lpstr>Helvetica Neue Light</vt:lpstr>
      <vt:lpstr>Segoe UI</vt:lpstr>
      <vt:lpstr>Times New Roman</vt:lpstr>
      <vt:lpstr>Tw Cen MT</vt:lpstr>
      <vt:lpstr>Wingdings</vt:lpstr>
      <vt:lpstr>Arial</vt:lpstr>
      <vt:lpstr>Office Theme</vt:lpstr>
      <vt:lpstr>PowerPoint Presentation</vt:lpstr>
      <vt:lpstr>Uzņēmējdarbības digitālā transformācija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Pļaviņa</dc:creator>
  <cp:lastModifiedBy>Microsoft Office User</cp:lastModifiedBy>
  <cp:revision>4</cp:revision>
  <dcterms:created xsi:type="dcterms:W3CDTF">2019-05-29T15:14:21Z</dcterms:created>
  <dcterms:modified xsi:type="dcterms:W3CDTF">2019-05-30T05:19:22Z</dcterms:modified>
</cp:coreProperties>
</file>